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95"/>
  </p:notesMasterIdLst>
  <p:sldIdLst>
    <p:sldId id="497" r:id="rId3"/>
    <p:sldId id="569" r:id="rId4"/>
    <p:sldId id="567" r:id="rId5"/>
    <p:sldId id="528" r:id="rId6"/>
    <p:sldId id="525" r:id="rId7"/>
    <p:sldId id="533" r:id="rId8"/>
    <p:sldId id="534" r:id="rId9"/>
    <p:sldId id="519" r:id="rId10"/>
    <p:sldId id="535" r:id="rId11"/>
    <p:sldId id="536" r:id="rId12"/>
    <p:sldId id="526" r:id="rId13"/>
    <p:sldId id="537" r:id="rId14"/>
    <p:sldId id="538" r:id="rId15"/>
    <p:sldId id="539" r:id="rId16"/>
    <p:sldId id="540" r:id="rId17"/>
    <p:sldId id="541" r:id="rId18"/>
    <p:sldId id="542" r:id="rId19"/>
    <p:sldId id="532" r:id="rId20"/>
    <p:sldId id="668" r:id="rId21"/>
    <p:sldId id="257" r:id="rId22"/>
    <p:sldId id="606" r:id="rId23"/>
    <p:sldId id="258" r:id="rId24"/>
    <p:sldId id="549" r:id="rId25"/>
    <p:sldId id="2132" r:id="rId26"/>
    <p:sldId id="261" r:id="rId27"/>
    <p:sldId id="527" r:id="rId28"/>
    <p:sldId id="520" r:id="rId29"/>
    <p:sldId id="548" r:id="rId30"/>
    <p:sldId id="661" r:id="rId31"/>
    <p:sldId id="543" r:id="rId32"/>
    <p:sldId id="545" r:id="rId33"/>
    <p:sldId id="529" r:id="rId34"/>
    <p:sldId id="530" r:id="rId35"/>
    <p:sldId id="531" r:id="rId36"/>
    <p:sldId id="662" r:id="rId37"/>
    <p:sldId id="551" r:id="rId38"/>
    <p:sldId id="612" r:id="rId39"/>
    <p:sldId id="550" r:id="rId40"/>
    <p:sldId id="320" r:id="rId41"/>
    <p:sldId id="666" r:id="rId42"/>
    <p:sldId id="337" r:id="rId43"/>
    <p:sldId id="679" r:id="rId44"/>
    <p:sldId id="582" r:id="rId45"/>
    <p:sldId id="678" r:id="rId46"/>
    <p:sldId id="546" r:id="rId47"/>
    <p:sldId id="521" r:id="rId48"/>
    <p:sldId id="552" r:id="rId49"/>
    <p:sldId id="553" r:id="rId50"/>
    <p:sldId id="598" r:id="rId51"/>
    <p:sldId id="589" r:id="rId52"/>
    <p:sldId id="599" r:id="rId53"/>
    <p:sldId id="591" r:id="rId54"/>
    <p:sldId id="600" r:id="rId55"/>
    <p:sldId id="596" r:id="rId56"/>
    <p:sldId id="597" r:id="rId57"/>
    <p:sldId id="590" r:id="rId58"/>
    <p:sldId id="592" r:id="rId59"/>
    <p:sldId id="593" r:id="rId60"/>
    <p:sldId id="594" r:id="rId61"/>
    <p:sldId id="554" r:id="rId62"/>
    <p:sldId id="557" r:id="rId63"/>
    <p:sldId id="610" r:id="rId64"/>
    <p:sldId id="558" r:id="rId65"/>
    <p:sldId id="559" r:id="rId66"/>
    <p:sldId id="560" r:id="rId67"/>
    <p:sldId id="561" r:id="rId68"/>
    <p:sldId id="562" r:id="rId69"/>
    <p:sldId id="563" r:id="rId70"/>
    <p:sldId id="564" r:id="rId71"/>
    <p:sldId id="667" r:id="rId72"/>
    <p:sldId id="522" r:id="rId73"/>
    <p:sldId id="556" r:id="rId74"/>
    <p:sldId id="611" r:id="rId75"/>
    <p:sldId id="576" r:id="rId76"/>
    <p:sldId id="577" r:id="rId77"/>
    <p:sldId id="670" r:id="rId78"/>
    <p:sldId id="671" r:id="rId79"/>
    <p:sldId id="669" r:id="rId80"/>
    <p:sldId id="672" r:id="rId81"/>
    <p:sldId id="674" r:id="rId82"/>
    <p:sldId id="314" r:id="rId83"/>
    <p:sldId id="673" r:id="rId84"/>
    <p:sldId id="570" r:id="rId85"/>
    <p:sldId id="571" r:id="rId86"/>
    <p:sldId id="573" r:id="rId87"/>
    <p:sldId id="680" r:id="rId88"/>
    <p:sldId id="675" r:id="rId89"/>
    <p:sldId id="2131" r:id="rId90"/>
    <p:sldId id="676" r:id="rId91"/>
    <p:sldId id="555" r:id="rId92"/>
    <p:sldId id="477" r:id="rId93"/>
    <p:sldId id="566" r:id="rId94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3532" autoAdjust="0"/>
  </p:normalViewPr>
  <p:slideViewPr>
    <p:cSldViewPr snapToGrid="0" snapToObjects="1">
      <p:cViewPr varScale="1">
        <p:scale>
          <a:sx n="104" d="100"/>
          <a:sy n="104" d="100"/>
        </p:scale>
        <p:origin x="288" y="5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22-10-2018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microservices architecture promises flexibility, scalability, and optimal use of compute resources.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 independent components with well-defined scope and responsibility, interface, and ownership that are evolved and managed in an automated DevOps process, this architecture leverages current technologies and hard-learned insights from past decades.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session demonstrates how to implement, roll out, and manage a set of collaborating microservices on Oracle Cloud, using services such as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container (Docker) and Oracle Application Container Cloud,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 hubs, Oracle Container Engine (Kubernetes),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Identity Cloud Service,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Oracle Data Hub Cloud Service, </a:t>
            </a:r>
          </a:p>
          <a:p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Wercker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Oracle Visual Builder Cloud Service,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serverless platform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open source tools: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Istio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Prometheus,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Zipkin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Grafana.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71401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4433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461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0301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820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https://docs.us-phoenix-1.oraclecloud.com/Content/Registry/Concepts/registryoverview.htm?Highlight=registry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45256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Load/performance</a:t>
            </a:r>
          </a:p>
          <a:p>
            <a:r>
              <a:rPr lang="en-US" dirty="0"/>
              <a:t>Tracing</a:t>
            </a:r>
          </a:p>
          <a:p>
            <a:r>
              <a:rPr lang="en-US" dirty="0"/>
              <a:t>Collect metrics &amp; logs for analysis</a:t>
            </a:r>
          </a:p>
          <a:p>
            <a:r>
              <a:rPr lang="en-US" dirty="0"/>
              <a:t>Route</a:t>
            </a:r>
          </a:p>
          <a:p>
            <a:pPr lvl="1"/>
            <a:r>
              <a:rPr lang="en-US" dirty="0"/>
              <a:t>A/B, Canary, Authorize/Policy Enforcement, Protocols</a:t>
            </a:r>
          </a:p>
          <a:p>
            <a:pPr lvl="1"/>
            <a:r>
              <a:rPr lang="en-US" dirty="0"/>
              <a:t>Circuit Breaker, Throttle (Rate Limiting)</a:t>
            </a:r>
          </a:p>
          <a:p>
            <a:r>
              <a:rPr lang="en-US" dirty="0"/>
              <a:t>Mirror traffic for asynchronous testing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TLS</a:t>
            </a:r>
          </a:p>
          <a:p>
            <a:pPr lvl="1"/>
            <a:r>
              <a:rPr lang="en-US" dirty="0"/>
              <a:t>Access control – whitelist/blacklist, </a:t>
            </a:r>
            <a:br>
              <a:rPr lang="en-US" dirty="0"/>
            </a:br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1636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</a:t>
            </a:r>
            <a:r>
              <a:rPr lang="en-US" baseline="0" dirty="0"/>
              <a:t>er container</a:t>
            </a:r>
          </a:p>
          <a:p>
            <a:r>
              <a:rPr lang="en-US" baseline="0" dirty="0"/>
              <a:t>Injected into Pod</a:t>
            </a:r>
          </a:p>
          <a:p>
            <a:r>
              <a:rPr lang="en-US" baseline="0" dirty="0"/>
              <a:t>Handles all inbound/outbound traffic</a:t>
            </a:r>
          </a:p>
          <a:p>
            <a:r>
              <a:rPr lang="en-US" baseline="0" dirty="0"/>
              <a:t>Guided by Pilot</a:t>
            </a:r>
          </a:p>
          <a:p>
            <a:r>
              <a:rPr lang="en-US" baseline="0" dirty="0"/>
              <a:t>Reporting to Mixer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253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Beyond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Kubernetes - A "Container Native Platform"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Built on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Registry, leverages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industry standards, open source tooling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Enables easy and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flexible extensions to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 complete, customized stack</a:t>
            </a:r>
          </a:p>
          <a:p>
            <a:pPr rtl="0"/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add-ons for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in-cluster extensions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Integrated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end-to-end security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management, scanning, auditing,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visibility</a:t>
            </a: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ELK, Prometheus, Grafana</a:t>
            </a: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Brokers / Catalog</a:t>
            </a: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Integrate container based apps with a wide</a:t>
            </a:r>
            <a:b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 of OCI cloud services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3163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Beyond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Kubernetes - A "Container Native Platform"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Built on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Registry, leverages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industry standards, open source tooling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Enables easy and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flexible extensions to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 complete, customized stack</a:t>
            </a:r>
          </a:p>
          <a:p>
            <a:pPr rtl="0"/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add-ons for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in-cluster extensions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Integrated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end-to-end security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management, scanning, auditing,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visibility</a:t>
            </a: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ELK, Prometheus, Grafana</a:t>
            </a: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Brokers / Catalog</a:t>
            </a: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Integrate container based apps with a wide</a:t>
            </a:r>
            <a:b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 of OCI cloud services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7347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Specifications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68412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pPr marL="228600" indent="-228600">
              <a:spcBef>
                <a:spcPts val="0"/>
              </a:spcBef>
              <a:buChar char="•"/>
            </a:pPr>
            <a:endParaRPr lang="en-US" dirty="0"/>
          </a:p>
          <a:p>
            <a:pPr marL="228600" indent="-228600">
              <a:spcBef>
                <a:spcPts val="0"/>
              </a:spcBef>
              <a:buChar char="•"/>
            </a:pPr>
            <a:r>
              <a:rPr lang="en-US" dirty="0"/>
              <a:t>Initiatives in the initial phase </a:t>
            </a:r>
          </a:p>
          <a:p>
            <a:pPr marL="502920" lvl="1" indent="-228600">
              <a:spcBef>
                <a:spcPts val="0"/>
              </a:spcBef>
            </a:pPr>
            <a:r>
              <a:rPr lang="en-US" dirty="0"/>
              <a:t>Helm Workflow Manager</a:t>
            </a:r>
          </a:p>
          <a:p>
            <a:pPr marL="731520" lvl="2" indent="-182880">
              <a:spcBef>
                <a:spcPts val="0"/>
              </a:spcBef>
              <a:buChar char="•"/>
            </a:pPr>
            <a:r>
              <a:rPr lang="en-US" dirty="0"/>
              <a:t>Enhanced industrial strength Workflow Manager complementing OKE cluster lifecycle</a:t>
            </a:r>
          </a:p>
          <a:p>
            <a:pPr marL="731520" lvl="2" indent="-182880">
              <a:spcBef>
                <a:spcPts val="0"/>
              </a:spcBef>
              <a:buChar char="•"/>
            </a:pPr>
            <a:r>
              <a:rPr lang="en-US" dirty="0"/>
              <a:t>Foundational component for MPK</a:t>
            </a:r>
          </a:p>
          <a:p>
            <a:pPr marL="502920" lvl="1" indent="-228600">
              <a:spcBef>
                <a:spcPts val="0"/>
              </a:spcBef>
            </a:pPr>
            <a:r>
              <a:rPr lang="en-US" dirty="0"/>
              <a:t>Service Catalog</a:t>
            </a:r>
          </a:p>
          <a:p>
            <a:pPr marL="731520" lvl="2" indent="-182880">
              <a:spcBef>
                <a:spcPts val="0"/>
              </a:spcBef>
              <a:buChar char="•"/>
            </a:pPr>
            <a:r>
              <a:rPr lang="en-US" dirty="0"/>
              <a:t>In Cluster Service Catalog and OSB based Service Broker enabling binding OCI Services </a:t>
            </a:r>
          </a:p>
          <a:p>
            <a:pPr marL="502920" lvl="1" indent="-228600">
              <a:spcBef>
                <a:spcPts val="0"/>
              </a:spcBef>
            </a:pPr>
            <a:r>
              <a:rPr lang="en-US" dirty="0"/>
              <a:t>Add on Store</a:t>
            </a:r>
          </a:p>
          <a:p>
            <a:pPr marL="731520" lvl="2" indent="-182880">
              <a:spcBef>
                <a:spcPts val="0"/>
              </a:spcBef>
              <a:buChar char="•"/>
            </a:pPr>
            <a:r>
              <a:rPr lang="en-US" dirty="0"/>
              <a:t>Integration with OCI Marketplace for Add </a:t>
            </a:r>
            <a:r>
              <a:rPr lang="en-US" dirty="0" err="1"/>
              <a:t>Ons</a:t>
            </a:r>
            <a:r>
              <a:rPr lang="en-US" dirty="0"/>
              <a:t> enabling installing OSS components on OKE</a:t>
            </a:r>
          </a:p>
          <a:p>
            <a:pPr marL="502920" lvl="1" indent="-228600">
              <a:spcBef>
                <a:spcPts val="0"/>
              </a:spcBef>
            </a:pPr>
            <a:r>
              <a:rPr lang="en-US" dirty="0"/>
              <a:t>Managed </a:t>
            </a:r>
            <a:r>
              <a:rPr lang="en-US" dirty="0" err="1"/>
              <a:t>Istio</a:t>
            </a:r>
            <a:r>
              <a:rPr lang="en-US" dirty="0"/>
              <a:t> / </a:t>
            </a:r>
            <a:r>
              <a:rPr lang="en-US" dirty="0" err="1"/>
              <a:t>Istio</a:t>
            </a:r>
            <a:r>
              <a:rPr lang="en-US" dirty="0"/>
              <a:t>  via Add </a:t>
            </a:r>
            <a:r>
              <a:rPr lang="en-US" dirty="0" err="1"/>
              <a:t>Ons</a:t>
            </a:r>
            <a:r>
              <a:rPr lang="en-US" dirty="0"/>
              <a:t> catalog</a:t>
            </a:r>
          </a:p>
          <a:p>
            <a:pPr marL="731520" lvl="2" indent="-182880">
              <a:spcBef>
                <a:spcPts val="0"/>
              </a:spcBef>
              <a:buChar char="•"/>
            </a:pPr>
            <a:r>
              <a:rPr lang="en-US" dirty="0"/>
              <a:t>Out of the box support for </a:t>
            </a:r>
            <a:r>
              <a:rPr lang="en-US" dirty="0" err="1"/>
              <a:t>Istio</a:t>
            </a:r>
            <a:r>
              <a:rPr lang="en-US" dirty="0"/>
              <a:t> on OKE clusters</a:t>
            </a:r>
          </a:p>
          <a:p>
            <a:pPr marL="731520" lvl="2" indent="-182880">
              <a:spcBef>
                <a:spcPts val="0"/>
              </a:spcBef>
              <a:buChar char="•"/>
            </a:pPr>
            <a:r>
              <a:rPr lang="en-US" dirty="0"/>
              <a:t>Available as a Add On in the short term</a:t>
            </a:r>
          </a:p>
          <a:p>
            <a:pPr marL="502920" lvl="1" indent="-228600">
              <a:spcBef>
                <a:spcPts val="0"/>
              </a:spcBef>
            </a:pPr>
            <a:r>
              <a:rPr lang="en-US" dirty="0"/>
              <a:t>Telemetry and Logging - Sauron</a:t>
            </a:r>
          </a:p>
          <a:p>
            <a:pPr marL="731520" lvl="2" indent="-182880">
              <a:spcBef>
                <a:spcPts val="0"/>
              </a:spcBef>
              <a:buChar char="•"/>
            </a:pPr>
            <a:r>
              <a:rPr lang="en-US" dirty="0"/>
              <a:t>Container Native integration for Prometheus and ELK stack ( CNCF tools</a:t>
            </a:r>
          </a:p>
          <a:p>
            <a:pPr marL="731520" lvl="2" indent="-182880">
              <a:spcBef>
                <a:spcPts val="0"/>
              </a:spcBef>
              <a:buChar char="•"/>
            </a:pPr>
            <a:endParaRPr lang="en-US" dirty="0">
              <a:cs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200"/>
              </a:spcBef>
              <a:buChar char="•"/>
            </a:pPr>
            <a:r>
              <a:rPr lang="en-US" dirty="0"/>
              <a:t>Helm Workflow Manager</a:t>
            </a:r>
          </a:p>
          <a:p>
            <a:pPr marL="502920" lvl="1" indent="-228600">
              <a:lnSpc>
                <a:spcPct val="90000"/>
              </a:lnSpc>
              <a:spcBef>
                <a:spcPts val="800"/>
              </a:spcBef>
              <a:buChar char="•"/>
            </a:pPr>
            <a:r>
              <a:rPr lang="en-US" dirty="0"/>
              <a:t>Drive the installation and management of components to an OKE cluster</a:t>
            </a:r>
          </a:p>
          <a:p>
            <a:pPr marL="502920" lvl="1" indent="-228600">
              <a:lnSpc>
                <a:spcPct val="90000"/>
              </a:lnSpc>
              <a:spcBef>
                <a:spcPts val="800"/>
              </a:spcBef>
              <a:buChar char="•"/>
            </a:pPr>
            <a:r>
              <a:rPr lang="en-US" dirty="0"/>
              <a:t>Reliable workflow based on Helm</a:t>
            </a:r>
          </a:p>
          <a:p>
            <a:pPr marL="502920" lvl="1" indent="-228600">
              <a:lnSpc>
                <a:spcPct val="90000"/>
              </a:lnSpc>
              <a:spcBef>
                <a:spcPts val="800"/>
              </a:spcBef>
              <a:buChar char="•"/>
            </a:pPr>
            <a:r>
              <a:rPr lang="en-US" dirty="0"/>
              <a:t>Enable installation of components  during cluster creation as well additional components from the Add On store on an existing cluster</a:t>
            </a:r>
          </a:p>
          <a:p>
            <a:pPr marL="502920" lvl="1" indent="-228600">
              <a:lnSpc>
                <a:spcPct val="90000"/>
              </a:lnSpc>
              <a:spcBef>
                <a:spcPts val="800"/>
              </a:spcBef>
              <a:buChar char="•"/>
            </a:pPr>
            <a:r>
              <a:rPr lang="en-US" dirty="0"/>
              <a:t>Foundational component for </a:t>
            </a:r>
          </a:p>
          <a:p>
            <a:pPr marL="731520" lvl="2" indent="-182880">
              <a:lnSpc>
                <a:spcPct val="90000"/>
              </a:lnSpc>
            </a:pPr>
            <a:r>
              <a:rPr lang="en-US" dirty="0" err="1"/>
              <a:t>Istio</a:t>
            </a:r>
            <a:r>
              <a:rPr lang="en-US" dirty="0"/>
              <a:t>,</a:t>
            </a:r>
          </a:p>
          <a:p>
            <a:pPr marL="731520" lvl="2" indent="-182880">
              <a:lnSpc>
                <a:spcPct val="90000"/>
              </a:lnSpc>
            </a:pPr>
            <a:r>
              <a:rPr lang="en-US" dirty="0"/>
              <a:t>Service Broker </a:t>
            </a:r>
          </a:p>
          <a:p>
            <a:pPr marL="731520" lvl="2" indent="-182880">
              <a:lnSpc>
                <a:spcPct val="90000"/>
              </a:lnSpc>
            </a:pPr>
            <a:r>
              <a:rPr lang="en-US" dirty="0"/>
              <a:t>Event Broker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Extend the OCI Market place to host OSS components which are Kubernetes native</a:t>
            </a:r>
          </a:p>
          <a:p>
            <a:pPr marL="502920" lvl="1" indent="-2286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Enables applications to use components that are not yet available as managed services</a:t>
            </a:r>
          </a:p>
          <a:p>
            <a:pPr marL="731520" lvl="2" indent="-182880">
              <a:lnSpc>
                <a:spcPct val="90000"/>
              </a:lnSpc>
            </a:pPr>
            <a:r>
              <a:rPr lang="en-US" dirty="0"/>
              <a:t>E.g. Caching layer, OSS queuing layer</a:t>
            </a:r>
          </a:p>
          <a:p>
            <a:pPr marL="502920" lvl="1" indent="-2286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Integrate with Helm Workflow Manager to deploy and manage these components on OKE</a:t>
            </a:r>
          </a:p>
          <a:p>
            <a:pPr marL="502920" lvl="1" indent="-228600">
              <a:lnSpc>
                <a:spcPct val="90000"/>
              </a:lnSpc>
              <a:spcBef>
                <a:spcPts val="800"/>
              </a:spcBef>
            </a:pPr>
            <a:r>
              <a:rPr lang="en-US" dirty="0"/>
              <a:t>Extend the Market place UI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2D9AE-7182-4680-8F79-479C4181FF08}" type="slidenum">
              <a:rPr lang="en-US">
                <a:solidFill>
                  <a:srgbClr val="5F5F5F"/>
                </a:solidFill>
              </a:rPr>
              <a:pPr/>
              <a:t>81</a:t>
            </a:fld>
            <a:endParaRPr lang="en-US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1365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Beyond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Kubernetes - A "Container Native Platform"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Built on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OKE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OCI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Registry, leverages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industry standards, open source tooling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Enables easy and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flexible extensions to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create a complete, customized stack</a:t>
            </a:r>
          </a:p>
          <a:p>
            <a:pPr rtl="0"/>
            <a:r>
              <a:rPr lang="fr-FR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 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—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Cluster add-ons for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in-cluster extensions</a:t>
            </a:r>
          </a:p>
          <a:p>
            <a:pPr rtl="0"/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’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Integrated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end-to-end security</a:t>
            </a:r>
            <a:b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Policy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management, scanning, auditing, </a:t>
            </a:r>
            <a:r>
              <a:rPr lang="en-US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auth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Full visibility</a:t>
            </a: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ELK, Prometheus, Grafana</a:t>
            </a: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Service Brokers / Catalog</a:t>
            </a:r>
          </a:p>
          <a:p>
            <a:pPr rtl="0"/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Integrate container based apps with a wide</a:t>
            </a:r>
            <a:b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range of OCI cloud services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66771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https://blogs.oracle.com/developers/kubecon-europe-2018-oracle-open-serverless-standards-fn-project-and-kubernetes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00264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https://cloudevents.io/</a:t>
            </a:r>
          </a:p>
          <a:p>
            <a:r>
              <a:rPr lang="nl-NL" dirty="0"/>
              <a:t>https://serverless.com/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96381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753456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features: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Open Source FaaS Engine – based on Fn Project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Container Native – Docker is a first class citizen. Packages and runs your functions in lightweight Docker containers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Function Development Kits – Additional set of libraries in Go, Node, Java, Ruby, Python to simplify function development</a:t>
            </a:r>
            <a:endParaRPr lang="en-US" dirty="0">
              <a:highlight>
                <a:srgbClr val="FFFF00"/>
              </a:highlight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Triggers – HTTP, Events (from Oracle Cloud services like storage, database, apps like RightNow, NetSuite, etc.), </a:t>
            </a:r>
            <a:r>
              <a:rPr lang="en-US" dirty="0">
                <a:highlight>
                  <a:srgbClr val="FFFF00"/>
                </a:highlight>
              </a:rPr>
              <a:t>Streams (Kakfa, Event Hub Cloud Service), Timer (</a:t>
            </a:r>
            <a:r>
              <a:rPr lang="en-US" dirty="0" err="1">
                <a:highlight>
                  <a:srgbClr val="FFFF00"/>
                </a:highlight>
              </a:rPr>
              <a:t>Cron</a:t>
            </a:r>
            <a:r>
              <a:rPr lang="en-US" dirty="0">
                <a:highlight>
                  <a:srgbClr val="FFFF00"/>
                </a:highlight>
              </a:rPr>
              <a:t>)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>
                <a:highlight>
                  <a:srgbClr val="FFFF00"/>
                </a:highlight>
              </a:rPr>
              <a:t>Pay per use</a:t>
            </a:r>
            <a:r>
              <a:rPr lang="en-US" dirty="0"/>
              <a:t> – fine grained billing, pay for execution time, not for idle time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>
                <a:highlight>
                  <a:srgbClr val="FFFF00"/>
                </a:highlight>
              </a:rPr>
              <a:t>Advanced diagnostics – Platform provides details metrics and execution</a:t>
            </a:r>
            <a:r>
              <a:rPr lang="en-US" dirty="0"/>
              <a:t> logs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Secure workload isolation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Auto scale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Highly available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C72D9AE-7182-4680-8F79-479C4181FF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58595B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15387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18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700711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3694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 </a:t>
            </a:r>
            <a:r>
              <a:rPr lang="en-US" dirty="0" err="1"/>
              <a:t>Korchnoi</a:t>
            </a:r>
            <a:r>
              <a:rPr lang="en-US" baseline="0" dirty="0"/>
              <a:t> – Stateless </a:t>
            </a:r>
            <a:r>
              <a:rPr lang="en-US" baseline="0" dirty="0" err="1"/>
              <a:t>Chessplayer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28550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1960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317444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45415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a little time on </a:t>
            </a:r>
            <a:r>
              <a:rPr lang="en-US" dirty="0" err="1"/>
              <a:t>microservices</a:t>
            </a:r>
            <a:r>
              <a:rPr lang="en-US" dirty="0"/>
              <a:t> - why decided to apply a </a:t>
            </a:r>
            <a:r>
              <a:rPr lang="en-US" dirty="0" err="1"/>
              <a:t>microservices</a:t>
            </a:r>
            <a:r>
              <a:rPr lang="en-US" dirty="0"/>
              <a:t> architecture (objectives, expectations) and how we designed the architecture in our case (link to </a:t>
            </a:r>
            <a:r>
              <a:rPr lang="en-US" dirty="0" err="1"/>
              <a:t>Omesa</a:t>
            </a:r>
            <a:r>
              <a:rPr lang="en-US" dirty="0"/>
              <a:t>?). What were the rules and assumptions. Here we can perhaps show how we use Slack and </a:t>
            </a:r>
            <a:r>
              <a:rPr lang="en-US" dirty="0" err="1"/>
              <a:t>GitHubExplain</a:t>
            </a:r>
            <a:r>
              <a:rPr lang="en-US" dirty="0"/>
              <a:t> in some details what important role events played.  Maybe at that point also discuss the workflow (@Luis Weir’s article and our discussions around that).Perhaps we can use the Event Monitor Dashboard (that shows all on </a:t>
            </a:r>
            <a:r>
              <a:rPr lang="en-US" dirty="0" err="1"/>
              <a:t>EventHub</a:t>
            </a:r>
            <a:r>
              <a:rPr lang="en-US" dirty="0"/>
              <a:t>/Kafka events on a timeline ) to illustrate the story on the events (and the Order workflow)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191505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Implementing Microservices on Oracle Cloud: Open, Manageable, Polyglot, and Scalable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7811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99938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373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364692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0174-7A61-4296-A2DD-ED82D8C0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D4DF-7DCF-4EFD-9492-2834B0AB4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078C7-E167-48AD-A96E-F8AB09EC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0A58B-D59A-4896-9AC2-B414A3CE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JET Web Components Bring Agility to App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E81D8-7D4B-4739-9457-445929F1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093-3323-4D05-B992-2A66033E617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8465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-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22A9F2-0598-064C-9FAA-E5488FF4533A}" type="datetime1">
              <a:rPr lang="en-US" smtClean="0"/>
              <a:t>10/22/2018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Confidential – Oracle Internal/Restricted/Highly Restricted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/>
              <a:t>‹#›</a:t>
            </a:fld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5053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266"/>
              <a:t>Xxxx</a:t>
            </a:r>
          </a:p>
          <a:p>
            <a:pPr lvl="2"/>
            <a:r>
              <a:rPr lang="nl-NL" sz="1266"/>
              <a:t>Xxx</a:t>
            </a:r>
          </a:p>
          <a:p>
            <a:pPr lvl="3"/>
            <a:r>
              <a:rPr lang="nl-NL" sz="1266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Implementing Microservices on Oracle Cloud: Open, Manageable, Polyglot, and Scalable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71.xml"/><Relationship Id="rId55" Type="http://schemas.openxmlformats.org/officeDocument/2006/relationships/slideLayout" Target="../slideLayouts/slideLayout76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41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75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79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78.xml"/><Relationship Id="rId61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73.xml"/><Relationship Id="rId6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77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72.xml"/><Relationship Id="rId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5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  <p:sldLayoutId id="2147483760" r:id="rId16"/>
    <p:sldLayoutId id="2147483761" r:id="rId17"/>
    <p:sldLayoutId id="2147483762" r:id="rId18"/>
    <p:sldLayoutId id="2147483763" r:id="rId19"/>
    <p:sldLayoutId id="2147483764" r:id="rId20"/>
    <p:sldLayoutId id="2147483765" r:id="rId2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hf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hyperlink" Target="https://mlab.com/databases/world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hyperlink" Target="https://jeeconf2018customerms-a516817.apaas.us2.oraclecloud.com/customer" TargetMode="External"/><Relationship Id="rId10" Type="http://schemas.openxmlformats.org/officeDocument/2006/relationships/hyperlink" Target="https://orderms-a516817.apaas.us2.oraclecloud.com/order-api/orders" TargetMode="External"/><Relationship Id="rId4" Type="http://schemas.openxmlformats.org/officeDocument/2006/relationships/image" Target="../media/image31.jpeg"/><Relationship Id="rId9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18" Type="http://schemas.openxmlformats.org/officeDocument/2006/relationships/image" Target="../media/image52.png"/><Relationship Id="rId26" Type="http://schemas.microsoft.com/office/2007/relationships/hdphoto" Target="../media/hdphoto2.wdp"/><Relationship Id="rId3" Type="http://schemas.openxmlformats.org/officeDocument/2006/relationships/image" Target="../media/image41.png"/><Relationship Id="rId21" Type="http://schemas.openxmlformats.org/officeDocument/2006/relationships/image" Target="../media/image32.png"/><Relationship Id="rId7" Type="http://schemas.openxmlformats.org/officeDocument/2006/relationships/image" Target="../media/image44.png"/><Relationship Id="rId12" Type="http://schemas.openxmlformats.org/officeDocument/2006/relationships/image" Target="../media/image40.png"/><Relationship Id="rId17" Type="http://schemas.openxmlformats.org/officeDocument/2006/relationships/image" Target="../media/image51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9.png"/><Relationship Id="rId11" Type="http://schemas.openxmlformats.org/officeDocument/2006/relationships/image" Target="../media/image48.png"/><Relationship Id="rId24" Type="http://schemas.openxmlformats.org/officeDocument/2006/relationships/image" Target="../media/image57.jpg"/><Relationship Id="rId5" Type="http://schemas.openxmlformats.org/officeDocument/2006/relationships/image" Target="../media/image43.jpeg"/><Relationship Id="rId15" Type="http://schemas.openxmlformats.org/officeDocument/2006/relationships/image" Target="../media/image35.png"/><Relationship Id="rId23" Type="http://schemas.openxmlformats.org/officeDocument/2006/relationships/image" Target="../media/image56.jpeg"/><Relationship Id="rId10" Type="http://schemas.openxmlformats.org/officeDocument/2006/relationships/image" Target="../media/image47.png"/><Relationship Id="rId19" Type="http://schemas.openxmlformats.org/officeDocument/2006/relationships/image" Target="../media/image53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Relationship Id="rId14" Type="http://schemas.microsoft.com/office/2007/relationships/hdphoto" Target="../media/hdphoto1.wdp"/><Relationship Id="rId22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1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cloud.oracle.com/en_US/containers" TargetMode="Externa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tif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0.png"/><Relationship Id="rId5" Type="http://schemas.openxmlformats.org/officeDocument/2006/relationships/image" Target="../media/image89.jpeg"/><Relationship Id="rId4" Type="http://schemas.openxmlformats.org/officeDocument/2006/relationships/image" Target="../media/image5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eg"/><Relationship Id="rId3" Type="http://schemas.openxmlformats.org/officeDocument/2006/relationships/image" Target="../media/image95.jpeg"/><Relationship Id="rId7" Type="http://schemas.openxmlformats.org/officeDocument/2006/relationships/image" Target="../media/image9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10" Type="http://schemas.openxmlformats.org/officeDocument/2006/relationships/image" Target="../media/image102.jpeg"/><Relationship Id="rId4" Type="http://schemas.openxmlformats.org/officeDocument/2006/relationships/image" Target="../media/image96.jpeg"/><Relationship Id="rId9" Type="http://schemas.openxmlformats.org/officeDocument/2006/relationships/image" Target="../media/image101.jpe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3.png"/><Relationship Id="rId9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3.png"/><Relationship Id="rId4" Type="http://schemas.openxmlformats.org/officeDocument/2006/relationships/image" Target="../media/image109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115.tiff"/><Relationship Id="rId21" Type="http://schemas.openxmlformats.org/officeDocument/2006/relationships/image" Target="../media/image73.png"/><Relationship Id="rId7" Type="http://schemas.openxmlformats.org/officeDocument/2006/relationships/image" Target="../media/image116.jpeg"/><Relationship Id="rId12" Type="http://schemas.openxmlformats.org/officeDocument/2006/relationships/image" Target="../media/image120.png"/><Relationship Id="rId17" Type="http://schemas.openxmlformats.org/officeDocument/2006/relationships/image" Target="../media/image125.png"/><Relationship Id="rId2" Type="http://schemas.openxmlformats.org/officeDocument/2006/relationships/image" Target="../media/image103.png"/><Relationship Id="rId16" Type="http://schemas.openxmlformats.org/officeDocument/2006/relationships/image" Target="../media/image124.jpe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11" Type="http://schemas.openxmlformats.org/officeDocument/2006/relationships/image" Target="../media/image119.png"/><Relationship Id="rId5" Type="http://schemas.openxmlformats.org/officeDocument/2006/relationships/image" Target="../media/image41.png"/><Relationship Id="rId15" Type="http://schemas.openxmlformats.org/officeDocument/2006/relationships/image" Target="../media/image123.png"/><Relationship Id="rId10" Type="http://schemas.openxmlformats.org/officeDocument/2006/relationships/image" Target="../media/image34.png"/><Relationship Id="rId19" Type="http://schemas.openxmlformats.org/officeDocument/2006/relationships/image" Target="../media/image127.png"/><Relationship Id="rId4" Type="http://schemas.openxmlformats.org/officeDocument/2006/relationships/image" Target="../media/image91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35.tiff"/><Relationship Id="rId18" Type="http://schemas.openxmlformats.org/officeDocument/2006/relationships/image" Target="../media/image121.png"/><Relationship Id="rId3" Type="http://schemas.openxmlformats.org/officeDocument/2006/relationships/image" Target="../media/image129.tiff"/><Relationship Id="rId21" Type="http://schemas.openxmlformats.org/officeDocument/2006/relationships/image" Target="../media/image103.png"/><Relationship Id="rId7" Type="http://schemas.openxmlformats.org/officeDocument/2006/relationships/image" Target="../media/image131.tiff"/><Relationship Id="rId12" Type="http://schemas.openxmlformats.org/officeDocument/2006/relationships/image" Target="../media/image134.tiff"/><Relationship Id="rId17" Type="http://schemas.openxmlformats.org/officeDocument/2006/relationships/image" Target="../media/image117.png"/><Relationship Id="rId2" Type="http://schemas.openxmlformats.org/officeDocument/2006/relationships/image" Target="../media/image128.tiff"/><Relationship Id="rId16" Type="http://schemas.openxmlformats.org/officeDocument/2006/relationships/image" Target="../media/image87.gif"/><Relationship Id="rId20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5" Type="http://schemas.openxmlformats.org/officeDocument/2006/relationships/image" Target="../media/image41.png"/><Relationship Id="rId15" Type="http://schemas.openxmlformats.org/officeDocument/2006/relationships/image" Target="../media/image137.tiff"/><Relationship Id="rId10" Type="http://schemas.openxmlformats.org/officeDocument/2006/relationships/image" Target="../media/image132.png"/><Relationship Id="rId19" Type="http://schemas.openxmlformats.org/officeDocument/2006/relationships/image" Target="../media/image124.jpeg"/><Relationship Id="rId4" Type="http://schemas.openxmlformats.org/officeDocument/2006/relationships/image" Target="../media/image115.tiff"/><Relationship Id="rId9" Type="http://schemas.openxmlformats.org/officeDocument/2006/relationships/image" Target="../media/image105.png"/><Relationship Id="rId14" Type="http://schemas.openxmlformats.org/officeDocument/2006/relationships/image" Target="../media/image136.tiff"/><Relationship Id="rId22" Type="http://schemas.openxmlformats.org/officeDocument/2006/relationships/image" Target="../media/image8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09.png"/><Relationship Id="rId3" Type="http://schemas.openxmlformats.org/officeDocument/2006/relationships/image" Target="../media/image139.png"/><Relationship Id="rId7" Type="http://schemas.openxmlformats.org/officeDocument/2006/relationships/image" Target="../media/image34.png"/><Relationship Id="rId12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5.tiff"/><Relationship Id="rId11" Type="http://schemas.openxmlformats.org/officeDocument/2006/relationships/image" Target="../media/image132.png"/><Relationship Id="rId5" Type="http://schemas.openxmlformats.org/officeDocument/2006/relationships/image" Target="../media/image103.png"/><Relationship Id="rId15" Type="http://schemas.openxmlformats.org/officeDocument/2006/relationships/image" Target="../media/image112.png"/><Relationship Id="rId10" Type="http://schemas.openxmlformats.org/officeDocument/2006/relationships/image" Target="../media/image104.png"/><Relationship Id="rId4" Type="http://schemas.openxmlformats.org/officeDocument/2006/relationships/image" Target="../media/image140.png"/><Relationship Id="rId9" Type="http://schemas.openxmlformats.org/officeDocument/2006/relationships/image" Target="../media/image127.png"/><Relationship Id="rId14" Type="http://schemas.openxmlformats.org/officeDocument/2006/relationships/image" Target="../media/image11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4.png"/><Relationship Id="rId4" Type="http://schemas.openxmlformats.org/officeDocument/2006/relationships/image" Target="../media/image88.tif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46.png"/><Relationship Id="rId7" Type="http://schemas.openxmlformats.org/officeDocument/2006/relationships/image" Target="../media/image1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11" Type="http://schemas.openxmlformats.org/officeDocument/2006/relationships/image" Target="../media/image150.png"/><Relationship Id="rId5" Type="http://schemas.microsoft.com/office/2007/relationships/hdphoto" Target="../media/hdphoto4.wdp"/><Relationship Id="rId10" Type="http://schemas.openxmlformats.org/officeDocument/2006/relationships/image" Target="../media/image149.png"/><Relationship Id="rId4" Type="http://schemas.openxmlformats.org/officeDocument/2006/relationships/image" Target="../media/image147.png"/><Relationship Id="rId9" Type="http://schemas.openxmlformats.org/officeDocument/2006/relationships/image" Target="../media/image148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jp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119.png"/><Relationship Id="rId18" Type="http://schemas.openxmlformats.org/officeDocument/2006/relationships/image" Target="../media/image124.jpeg"/><Relationship Id="rId3" Type="http://schemas.openxmlformats.org/officeDocument/2006/relationships/image" Target="../media/image115.tiff"/><Relationship Id="rId21" Type="http://schemas.openxmlformats.org/officeDocument/2006/relationships/image" Target="../media/image127.png"/><Relationship Id="rId7" Type="http://schemas.openxmlformats.org/officeDocument/2006/relationships/image" Target="../media/image41.png"/><Relationship Id="rId12" Type="http://schemas.openxmlformats.org/officeDocument/2006/relationships/image" Target="../media/image34.png"/><Relationship Id="rId17" Type="http://schemas.openxmlformats.org/officeDocument/2006/relationships/image" Target="../media/image123.png"/><Relationship Id="rId2" Type="http://schemas.openxmlformats.org/officeDocument/2006/relationships/image" Target="../media/image103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8.png"/><Relationship Id="rId11" Type="http://schemas.openxmlformats.org/officeDocument/2006/relationships/image" Target="../media/image118.png"/><Relationship Id="rId5" Type="http://schemas.openxmlformats.org/officeDocument/2006/relationships/image" Target="../media/image144.png"/><Relationship Id="rId15" Type="http://schemas.openxmlformats.org/officeDocument/2006/relationships/image" Target="../media/image121.png"/><Relationship Id="rId23" Type="http://schemas.openxmlformats.org/officeDocument/2006/relationships/image" Target="../media/image73.png"/><Relationship Id="rId10" Type="http://schemas.openxmlformats.org/officeDocument/2006/relationships/image" Target="../media/image117.png"/><Relationship Id="rId19" Type="http://schemas.openxmlformats.org/officeDocument/2006/relationships/image" Target="../media/image125.png"/><Relationship Id="rId4" Type="http://schemas.openxmlformats.org/officeDocument/2006/relationships/image" Target="../media/image91.png"/><Relationship Id="rId9" Type="http://schemas.openxmlformats.org/officeDocument/2006/relationships/image" Target="../media/image116.jpeg"/><Relationship Id="rId14" Type="http://schemas.openxmlformats.org/officeDocument/2006/relationships/image" Target="../media/image120.png"/><Relationship Id="rId22" Type="http://schemas.openxmlformats.org/officeDocument/2006/relationships/image" Target="../media/image72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6.png"/><Relationship Id="rId7" Type="http://schemas.openxmlformats.org/officeDocument/2006/relationships/hyperlink" Target="mailto:info@amis.nl" TargetMode="External"/><Relationship Id="rId12" Type="http://schemas.openxmlformats.org/officeDocument/2006/relationships/hyperlink" Target="https://github.com/lucasjellema/jet-composite-component-showroom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mis.nl/" TargetMode="External"/><Relationship Id="rId11" Type="http://schemas.openxmlformats.org/officeDocument/2006/relationships/image" Target="../media/image170.png"/><Relationship Id="rId5" Type="http://schemas.openxmlformats.org/officeDocument/2006/relationships/hyperlink" Target="mailto:lucas.jellema@amis.nl" TargetMode="External"/><Relationship Id="rId10" Type="http://schemas.openxmlformats.org/officeDocument/2006/relationships/image" Target="../media/image169.png"/><Relationship Id="rId4" Type="http://schemas.openxmlformats.org/officeDocument/2006/relationships/hyperlink" Target="http://technology.amis.nl/" TargetMode="External"/><Relationship Id="rId9" Type="http://schemas.openxmlformats.org/officeDocument/2006/relationships/image" Target="../media/image16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35.tiff"/><Relationship Id="rId18" Type="http://schemas.openxmlformats.org/officeDocument/2006/relationships/image" Target="../media/image117.png"/><Relationship Id="rId3" Type="http://schemas.openxmlformats.org/officeDocument/2006/relationships/image" Target="../media/image129.tiff"/><Relationship Id="rId21" Type="http://schemas.openxmlformats.org/officeDocument/2006/relationships/image" Target="../media/image138.png"/><Relationship Id="rId7" Type="http://schemas.openxmlformats.org/officeDocument/2006/relationships/image" Target="../media/image131.tiff"/><Relationship Id="rId12" Type="http://schemas.openxmlformats.org/officeDocument/2006/relationships/image" Target="../media/image134.tiff"/><Relationship Id="rId17" Type="http://schemas.openxmlformats.org/officeDocument/2006/relationships/image" Target="../media/image144.png"/><Relationship Id="rId2" Type="http://schemas.openxmlformats.org/officeDocument/2006/relationships/image" Target="../media/image128.tiff"/><Relationship Id="rId16" Type="http://schemas.openxmlformats.org/officeDocument/2006/relationships/image" Target="../media/image87.gif"/><Relationship Id="rId20" Type="http://schemas.openxmlformats.org/officeDocument/2006/relationships/image" Target="../media/image12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3.png"/><Relationship Id="rId5" Type="http://schemas.openxmlformats.org/officeDocument/2006/relationships/image" Target="../media/image41.png"/><Relationship Id="rId15" Type="http://schemas.openxmlformats.org/officeDocument/2006/relationships/image" Target="../media/image137.tiff"/><Relationship Id="rId23" Type="http://schemas.openxmlformats.org/officeDocument/2006/relationships/image" Target="../media/image86.png"/><Relationship Id="rId10" Type="http://schemas.openxmlformats.org/officeDocument/2006/relationships/image" Target="../media/image132.png"/><Relationship Id="rId19" Type="http://schemas.openxmlformats.org/officeDocument/2006/relationships/image" Target="../media/image121.png"/><Relationship Id="rId4" Type="http://schemas.openxmlformats.org/officeDocument/2006/relationships/image" Target="../media/image115.tiff"/><Relationship Id="rId9" Type="http://schemas.openxmlformats.org/officeDocument/2006/relationships/image" Target="../media/image105.png"/><Relationship Id="rId14" Type="http://schemas.openxmlformats.org/officeDocument/2006/relationships/image" Target="../media/image136.tiff"/><Relationship Id="rId22" Type="http://schemas.openxmlformats.org/officeDocument/2006/relationships/image" Target="../media/image10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b="0" dirty="0" err="1"/>
              <a:t>Implementing</a:t>
            </a:r>
            <a:r>
              <a:rPr lang="nl-NL" b="0" dirty="0"/>
              <a:t> Microservices on Oracle Cloud: Open, </a:t>
            </a:r>
            <a:r>
              <a:rPr lang="nl-NL" b="0" dirty="0" err="1"/>
              <a:t>Manageable</a:t>
            </a:r>
            <a:r>
              <a:rPr lang="nl-NL" b="0" dirty="0"/>
              <a:t>, Polyglot, </a:t>
            </a:r>
            <a:r>
              <a:rPr lang="nl-NL" b="0" dirty="0" err="1"/>
              <a:t>and</a:t>
            </a:r>
            <a:r>
              <a:rPr lang="nl-NL" b="0" dirty="0"/>
              <a:t> </a:t>
            </a:r>
            <a:r>
              <a:rPr lang="nl-NL" b="0" dirty="0" err="1"/>
              <a:t>Scalable</a:t>
            </a:r>
            <a:endParaRPr lang="nl-NL" sz="2400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2774799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Jellema, CTO of AMIS</a:t>
            </a:r>
          </a:p>
          <a:p>
            <a:r>
              <a:rPr lang="en-US" sz="1300" dirty="0" err="1"/>
              <a:t>CodeOne</a:t>
            </a:r>
            <a:r>
              <a:rPr lang="en-US" sz="1300" dirty="0"/>
              <a:t> 2018, San Francisco, USA</a:t>
            </a:r>
            <a:endParaRPr lang="nl-NL" sz="1300" dirty="0" err="1"/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2" descr="Related image">
            <a:extLst>
              <a:ext uri="{FF2B5EF4-FFF2-40B4-BE49-F238E27FC236}">
                <a16:creationId xmlns:a16="http://schemas.microsoft.com/office/drawing/2014/main" id="{50F6B906-DFFB-4AFA-84EF-921DF8582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0" y="1916705"/>
            <a:ext cx="3824723" cy="212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pbs.twimg.com/media/DLVg_ATV4AA9Sg0.jpg">
            <a:extLst>
              <a:ext uri="{FF2B5EF4-FFF2-40B4-BE49-F238E27FC236}">
                <a16:creationId xmlns:a16="http://schemas.microsoft.com/office/drawing/2014/main" id="{518439BF-0B42-4331-8D1B-913DFAA9B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56" y="1270618"/>
            <a:ext cx="2059867" cy="15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What?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756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nl-NL" dirty="0" err="1"/>
              <a:t>DevOps</a:t>
            </a:r>
            <a:r>
              <a:rPr lang="nl-NL" dirty="0"/>
              <a:t> team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runs </a:t>
            </a:r>
            <a:r>
              <a:rPr lang="nl-NL" dirty="0" err="1"/>
              <a:t>one</a:t>
            </a:r>
            <a:r>
              <a:rPr lang="nl-NL" dirty="0"/>
              <a:t> (or more) </a:t>
            </a:r>
            <a:r>
              <a:rPr lang="nl-NL" dirty="0" err="1"/>
              <a:t>products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8" name="Group 17"/>
          <p:cNvGrpSpPr/>
          <p:nvPr/>
        </p:nvGrpSpPr>
        <p:grpSpPr>
          <a:xfrm>
            <a:off x="3695727" y="2002000"/>
            <a:ext cx="1752547" cy="1503172"/>
            <a:chOff x="5430981" y="2001982"/>
            <a:chExt cx="1752600" cy="1503218"/>
          </a:xfrm>
        </p:grpSpPr>
        <p:sp>
          <p:nvSpPr>
            <p:cNvPr id="19" name="Oval 18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22" name="Straight Connector 21"/>
            <p:cNvCxnSpPr>
              <a:stCxn id="19" idx="2"/>
              <a:endCxn id="19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850719" y="3331513"/>
            <a:ext cx="7924558" cy="8860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1901425" y="3816039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Generic Infrastructure Platform for running DevOps Products</a:t>
            </a:r>
            <a:endParaRPr lang="nl-NL" sz="1800" dirty="0"/>
          </a:p>
        </p:txBody>
      </p:sp>
      <p:sp>
        <p:nvSpPr>
          <p:cNvPr id="25" name="Rectangular Callout 24"/>
          <p:cNvSpPr/>
          <p:nvPr/>
        </p:nvSpPr>
        <p:spPr>
          <a:xfrm>
            <a:off x="395467" y="4371445"/>
            <a:ext cx="2021735" cy="632873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Floorspace</a:t>
            </a:r>
            <a:r>
              <a:rPr lang="en-US" sz="1400" dirty="0"/>
              <a:t>, Power, Cooling, Storage, Compute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6443275" y="4345623"/>
            <a:ext cx="2505663" cy="65869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Monitoring, Management, Cache, Authentication, RDBMS, Event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88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117" y="288071"/>
            <a:ext cx="7559782" cy="503984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47" dirty="0"/>
              <a:t>Multiple products from multiple teams run on a shared generic infrastructure</a:t>
            </a:r>
            <a:endParaRPr lang="fr-FR" sz="2847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3" name="Rectangle 22"/>
          <p:cNvSpPr/>
          <p:nvPr/>
        </p:nvSpPr>
        <p:spPr>
          <a:xfrm>
            <a:off x="850719" y="3331513"/>
            <a:ext cx="7924558" cy="8860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1901425" y="3816039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Generic Infrastructure Platform for running DevOps Products</a:t>
            </a:r>
            <a:endParaRPr lang="nl-NL" sz="1800" dirty="0"/>
          </a:p>
        </p:txBody>
      </p:sp>
      <p:sp>
        <p:nvSpPr>
          <p:cNvPr id="25" name="Rectangular Callout 24"/>
          <p:cNvSpPr/>
          <p:nvPr/>
        </p:nvSpPr>
        <p:spPr>
          <a:xfrm>
            <a:off x="395467" y="4371445"/>
            <a:ext cx="2021735" cy="632873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Floorspace</a:t>
            </a:r>
            <a:r>
              <a:rPr lang="en-US" sz="1400" dirty="0"/>
              <a:t>, Power, Cooling, Storage, Compute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6443275" y="4345623"/>
            <a:ext cx="2505663" cy="65869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Monitoring, Management, Cache, Authentication, RDBMS, Event Hub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4468" y="1994647"/>
            <a:ext cx="1752547" cy="1503172"/>
            <a:chOff x="5430981" y="2001982"/>
            <a:chExt cx="1752600" cy="1503218"/>
          </a:xfrm>
        </p:grpSpPr>
        <p:sp>
          <p:nvSpPr>
            <p:cNvPr id="16" name="Oval 15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28" name="Straight Connector 27"/>
            <p:cNvCxnSpPr>
              <a:stCxn id="16" idx="2"/>
              <a:endCxn id="16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7453211" y="1987293"/>
            <a:ext cx="1752547" cy="1503172"/>
            <a:chOff x="5430981" y="2001982"/>
            <a:chExt cx="1752600" cy="1503218"/>
          </a:xfrm>
        </p:grpSpPr>
        <p:sp>
          <p:nvSpPr>
            <p:cNvPr id="30" name="Oval 29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3" name="Straight Connector 32"/>
            <p:cNvCxnSpPr>
              <a:stCxn id="30" idx="2"/>
              <a:endCxn id="30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770911" y="2016549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-107830" y="2039732"/>
            <a:ext cx="1752547" cy="1503172"/>
            <a:chOff x="5430981" y="2001982"/>
            <a:chExt cx="1752600" cy="1503218"/>
          </a:xfrm>
        </p:grpSpPr>
        <p:sp>
          <p:nvSpPr>
            <p:cNvPr id="40" name="Oval 39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43" name="Straight Connector 42"/>
            <p:cNvCxnSpPr>
              <a:stCxn id="40" idx="2"/>
              <a:endCxn id="40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695727" y="2002000"/>
            <a:ext cx="1752547" cy="1503172"/>
            <a:chOff x="5430981" y="2001982"/>
            <a:chExt cx="1752600" cy="1503218"/>
          </a:xfrm>
        </p:grpSpPr>
        <p:sp>
          <p:nvSpPr>
            <p:cNvPr id="45" name="Oval 4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48" name="Straight Connector 47"/>
            <p:cNvCxnSpPr>
              <a:stCxn id="45" idx="2"/>
              <a:endCxn id="4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57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10" y="3063603"/>
            <a:ext cx="7784371" cy="581613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fr-FR" i="1" dirty="0"/>
              <a:t>(Application plus </a:t>
            </a:r>
            <a:r>
              <a:rPr lang="fr-FR" i="1" dirty="0" err="1"/>
              <a:t>platform</a:t>
            </a:r>
            <a:r>
              <a:rPr lang="fr-FR" i="1" dirty="0"/>
              <a:t>)</a:t>
            </a:r>
            <a:r>
              <a:rPr lang="fr-FR" i="1" dirty="0" err="1"/>
              <a:t>under</a:t>
            </a:r>
            <a:r>
              <a:rPr lang="fr-FR" i="1" dirty="0"/>
              <a:t> </a:t>
            </a:r>
            <a:r>
              <a:rPr lang="fr-FR" i="1" dirty="0" err="1"/>
              <a:t>DevOps</a:t>
            </a:r>
            <a:r>
              <a:rPr lang="fr-FR" i="1" dirty="0"/>
              <a:t>  ==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51388" y="1300147"/>
            <a:ext cx="4743622" cy="1320424"/>
            <a:chOff x="-107973" y="1987274"/>
            <a:chExt cx="9313871" cy="2230307"/>
          </a:xfrm>
        </p:grpSpPr>
        <p:sp>
          <p:nvSpPr>
            <p:cNvPr id="16" name="Oval 15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7" name="Oval 16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7" name="Oval 26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8" name="Oval 27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9" name="Oval 28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01343" y="3816074"/>
              <a:ext cx="5108889" cy="337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Generic Infrastructure Platform for running DevOps Products</a:t>
              </a:r>
              <a:endParaRPr lang="nl-NL" sz="7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31882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7511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63141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28770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94400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933466" y="3063602"/>
            <a:ext cx="1943275" cy="581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fr-FR" i="1" dirty="0" err="1"/>
              <a:t>Microservice</a:t>
            </a:r>
            <a:endParaRPr lang="fr-FR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039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936000"/>
            <a:ext cx="7090497" cy="3780000"/>
          </a:xfrm>
        </p:spPr>
        <p:txBody>
          <a:bodyPr/>
          <a:lstStyle/>
          <a:p>
            <a:r>
              <a:rPr lang="en-US" dirty="0"/>
              <a:t>Realistic approach (technology, people, process) =&gt; Something that works!</a:t>
            </a:r>
          </a:p>
          <a:p>
            <a:pPr lvl="1"/>
            <a:r>
              <a:rPr lang="en-US" dirty="0"/>
              <a:t>No dependency on individuals</a:t>
            </a:r>
          </a:p>
          <a:p>
            <a:pPr lvl="1"/>
            <a:r>
              <a:rPr lang="en-US" dirty="0"/>
              <a:t>Able to scale in rate of change</a:t>
            </a:r>
          </a:p>
          <a:p>
            <a:r>
              <a:rPr lang="en-US" dirty="0"/>
              <a:t>Small, well: comprehensible, manageable</a:t>
            </a:r>
          </a:p>
          <a:p>
            <a:r>
              <a:rPr lang="en-US" dirty="0"/>
              <a:t>Clear business ownership</a:t>
            </a:r>
          </a:p>
          <a:p>
            <a:r>
              <a:rPr lang="en-US" dirty="0"/>
              <a:t>Stand alone /isolated/encapsulated </a:t>
            </a:r>
            <a:br>
              <a:rPr lang="en-US" dirty="0"/>
            </a:br>
            <a:r>
              <a:rPr lang="en-US" dirty="0"/>
              <a:t>(in terms of change, release/deploy, scale, location, implementation technology)</a:t>
            </a:r>
          </a:p>
          <a:p>
            <a:r>
              <a:rPr lang="en-US" dirty="0"/>
              <a:t>Provide clear and meaningful functionality in a way that it can be consumed</a:t>
            </a:r>
          </a:p>
          <a:p>
            <a:r>
              <a:rPr lang="en-US" dirty="0"/>
              <a:t>One microservice does not completely fall over when other microservices break (or are redeployed)</a:t>
            </a:r>
          </a:p>
          <a:p>
            <a:r>
              <a:rPr lang="en-US" dirty="0"/>
              <a:t>Able to scale elastically &amp; horizontally and relocate easily</a:t>
            </a:r>
          </a:p>
          <a:p>
            <a:r>
              <a:rPr lang="en" dirty="0"/>
              <a:t>A microservice exists within a single bounded context</a:t>
            </a:r>
            <a:endParaRPr lang="nl-NL" dirty="0"/>
          </a:p>
          <a:p>
            <a:pPr lvl="1"/>
            <a:r>
              <a:rPr lang="nl-NL" dirty="0"/>
              <a:t>Multiple microservices </a:t>
            </a:r>
            <a:r>
              <a:rPr lang="nl-NL" dirty="0" err="1"/>
              <a:t>can</a:t>
            </a:r>
            <a:r>
              <a:rPr lang="nl-NL" dirty="0"/>
              <a:t> share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bounded</a:t>
            </a:r>
            <a:r>
              <a:rPr lang="nl-NL" dirty="0"/>
              <a:t> context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Implementing Microservices on Oracle Cloud: Open, Manageable, Polyglot, and Scalable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18</a:t>
            </a:fld>
            <a:endParaRPr lang="nl-NL" noProof="0" dirty="0"/>
          </a:p>
        </p:txBody>
      </p:sp>
      <p:pic>
        <p:nvPicPr>
          <p:cNvPr id="7" name="Picture 4" descr="Image result for microservices">
            <a:extLst>
              <a:ext uri="{FF2B5EF4-FFF2-40B4-BE49-F238E27FC236}">
                <a16:creationId xmlns:a16="http://schemas.microsoft.com/office/drawing/2014/main" id="{E4788C6B-6C06-46A0-9338-99C254884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117" y="1289831"/>
            <a:ext cx="2276766" cy="128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361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FCB21A1-A5A9-4A8E-BD07-695536C0C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93" y="1388190"/>
            <a:ext cx="8230313" cy="35740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89FEF8-1399-4020-B3AD-50D4A8C00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Microservices Architecture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5B4EA-B150-4A8E-B2ED-D2868C822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Bounded</a:t>
            </a:r>
            <a:r>
              <a:rPr lang="nl-NL" dirty="0"/>
              <a:t> Context or Domain, Team </a:t>
            </a:r>
            <a:r>
              <a:rPr lang="nl-NL" dirty="0" err="1"/>
              <a:t>Ownership</a:t>
            </a:r>
            <a:r>
              <a:rPr lang="nl-NL" dirty="0"/>
              <a:t>, Loose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outside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, </a:t>
            </a:r>
            <a:r>
              <a:rPr lang="nl-NL" dirty="0" err="1"/>
              <a:t>independently</a:t>
            </a:r>
            <a:r>
              <a:rPr lang="nl-NL" dirty="0"/>
              <a:t> (re)</a:t>
            </a:r>
            <a:r>
              <a:rPr lang="nl-NL" dirty="0" err="1"/>
              <a:t>deployable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221D72-77AE-4074-8AC9-460F12D96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89963C-4D37-4ACD-8A35-120B78583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B2FC4E-0B1F-415B-AFEB-2BB2CA36FF73}"/>
              </a:ext>
            </a:extLst>
          </p:cNvPr>
          <p:cNvCxnSpPr/>
          <p:nvPr/>
        </p:nvCxnSpPr>
        <p:spPr>
          <a:xfrm flipV="1">
            <a:off x="2038350" y="2362200"/>
            <a:ext cx="809625" cy="32385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2B6741-8D3B-4A53-BAB7-19F848FC5908}"/>
              </a:ext>
            </a:extLst>
          </p:cNvPr>
          <p:cNvCxnSpPr>
            <a:cxnSpLocks/>
          </p:cNvCxnSpPr>
          <p:nvPr/>
        </p:nvCxnSpPr>
        <p:spPr>
          <a:xfrm flipV="1">
            <a:off x="2847975" y="2571750"/>
            <a:ext cx="1419225" cy="55628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A90EA3C-F2A0-49FF-8569-B5827D112F89}"/>
              </a:ext>
            </a:extLst>
          </p:cNvPr>
          <p:cNvCxnSpPr>
            <a:cxnSpLocks/>
          </p:cNvCxnSpPr>
          <p:nvPr/>
        </p:nvCxnSpPr>
        <p:spPr>
          <a:xfrm flipV="1">
            <a:off x="4705349" y="2257425"/>
            <a:ext cx="1514476" cy="22280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4B8351-28D6-40DC-83B4-0223A843A424}"/>
              </a:ext>
            </a:extLst>
          </p:cNvPr>
          <p:cNvCxnSpPr>
            <a:cxnSpLocks/>
          </p:cNvCxnSpPr>
          <p:nvPr/>
        </p:nvCxnSpPr>
        <p:spPr>
          <a:xfrm>
            <a:off x="4505323" y="3043815"/>
            <a:ext cx="1362077" cy="84215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3722A98-BD46-4C14-847A-F47B143B594E}"/>
              </a:ext>
            </a:extLst>
          </p:cNvPr>
          <p:cNvCxnSpPr>
            <a:cxnSpLocks/>
          </p:cNvCxnSpPr>
          <p:nvPr/>
        </p:nvCxnSpPr>
        <p:spPr>
          <a:xfrm>
            <a:off x="4781548" y="2586017"/>
            <a:ext cx="1162052" cy="49039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43E8267-FD79-4034-A74D-65FFE1C74173}"/>
              </a:ext>
            </a:extLst>
          </p:cNvPr>
          <p:cNvCxnSpPr>
            <a:cxnSpLocks/>
          </p:cNvCxnSpPr>
          <p:nvPr/>
        </p:nvCxnSpPr>
        <p:spPr>
          <a:xfrm>
            <a:off x="2847975" y="3274251"/>
            <a:ext cx="885825" cy="385809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ADB84B-ECD7-43C2-BBBE-D6FC7F2D5F05}"/>
              </a:ext>
            </a:extLst>
          </p:cNvPr>
          <p:cNvCxnSpPr>
            <a:cxnSpLocks/>
          </p:cNvCxnSpPr>
          <p:nvPr/>
        </p:nvCxnSpPr>
        <p:spPr>
          <a:xfrm flipV="1">
            <a:off x="2847974" y="3058266"/>
            <a:ext cx="1181165" cy="96474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3CC00A3-8AA9-45E3-87A5-A8322331ADDB}"/>
              </a:ext>
            </a:extLst>
          </p:cNvPr>
          <p:cNvCxnSpPr>
            <a:cxnSpLocks/>
          </p:cNvCxnSpPr>
          <p:nvPr/>
        </p:nvCxnSpPr>
        <p:spPr>
          <a:xfrm flipV="1">
            <a:off x="5272088" y="3280430"/>
            <a:ext cx="671512" cy="548620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AB50617-A4D7-4055-B02E-CA2775E78BD0}"/>
              </a:ext>
            </a:extLst>
          </p:cNvPr>
          <p:cNvCxnSpPr>
            <a:cxnSpLocks/>
          </p:cNvCxnSpPr>
          <p:nvPr/>
        </p:nvCxnSpPr>
        <p:spPr>
          <a:xfrm flipV="1">
            <a:off x="6765131" y="760049"/>
            <a:ext cx="392906" cy="257868"/>
          </a:xfrm>
          <a:prstGeom prst="straightConnector1">
            <a:avLst/>
          </a:prstGeom>
          <a:ln w="38100">
            <a:solidFill>
              <a:schemeClr val="tx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652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40" y="1115998"/>
            <a:ext cx="1297541" cy="1920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cid:image001.jpg@01CE5266.DC9D20F0">
            <a:extLst>
              <a:ext uri="{FF2B5EF4-FFF2-40B4-BE49-F238E27FC236}">
                <a16:creationId xmlns:a16="http://schemas.microsoft.com/office/drawing/2014/main" id="{44E27BC3-E113-408E-BC6D-54DFFB136AF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871" y="4330917"/>
            <a:ext cx="1278255" cy="363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developer_champion">
            <a:extLst>
              <a:ext uri="{FF2B5EF4-FFF2-40B4-BE49-F238E27FC236}">
                <a16:creationId xmlns:a16="http://schemas.microsoft.com/office/drawing/2014/main" id="{AB395DFD-B762-4ABD-9637-43AD14DFE1E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454" y="4346959"/>
            <a:ext cx="1011555" cy="36385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Implementing Microservices on Oracle Cloud: Open, Manageable, Polyglot, and Scalable</a:t>
            </a:r>
            <a:endParaRPr lang="nl-NL" noProof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810CE-D10C-4485-B23F-4303AF224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</a:t>
            </a:fld>
            <a:endParaRPr lang="nl-NL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C22D6-9E9E-4E93-9A3B-F13105CF2B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9" y="4259022"/>
            <a:ext cx="1335943" cy="53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33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B77BBE-5549-4B6A-86E3-C342A7268B7D}"/>
              </a:ext>
            </a:extLst>
          </p:cNvPr>
          <p:cNvGrpSpPr/>
          <p:nvPr/>
        </p:nvGrpSpPr>
        <p:grpSpPr>
          <a:xfrm>
            <a:off x="373613" y="1719961"/>
            <a:ext cx="3941930" cy="1638842"/>
            <a:chOff x="365332" y="1854129"/>
            <a:chExt cx="1154724" cy="865432"/>
          </a:xfrm>
        </p:grpSpPr>
        <p:sp>
          <p:nvSpPr>
            <p:cNvPr id="14" name="Rounded Rectangle 21">
              <a:extLst>
                <a:ext uri="{FF2B5EF4-FFF2-40B4-BE49-F238E27FC236}">
                  <a16:creationId xmlns:a16="http://schemas.microsoft.com/office/drawing/2014/main" id="{ECCACAB5-AE43-48D7-AC79-21D2FDDCD266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solidFill>
              <a:srgbClr val="9933FF"/>
            </a:solidFill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1800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58255-8CF4-4542-ACBA-BEAD55F58DA9}"/>
                </a:ext>
              </a:extLst>
            </p:cNvPr>
            <p:cNvSpPr txBox="1"/>
            <p:nvPr/>
          </p:nvSpPr>
          <p:spPr>
            <a:xfrm>
              <a:off x="851706" y="1978725"/>
              <a:ext cx="171019" cy="48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5400" dirty="0"/>
                <a:t>µ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AD14C31-660F-45C5-937D-56F2CCC2744E}"/>
              </a:ext>
            </a:extLst>
          </p:cNvPr>
          <p:cNvSpPr txBox="1"/>
          <p:nvPr/>
        </p:nvSpPr>
        <p:spPr>
          <a:xfrm>
            <a:off x="2709648" y="1219739"/>
            <a:ext cx="1299833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/>
              <a:t>manage</a:t>
            </a:r>
            <a:endParaRPr lang="en-NL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6203D-1EE1-4CD2-8865-086B7EFB4E16}"/>
              </a:ext>
            </a:extLst>
          </p:cNvPr>
          <p:cNvSpPr txBox="1"/>
          <p:nvPr/>
        </p:nvSpPr>
        <p:spPr>
          <a:xfrm>
            <a:off x="2233899" y="549097"/>
            <a:ext cx="971849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scale</a:t>
            </a:r>
            <a:endParaRPr lang="en-NL" sz="10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8FF2CA-1164-4442-862E-E1527B4699E7}"/>
              </a:ext>
            </a:extLst>
          </p:cNvPr>
          <p:cNvSpPr txBox="1"/>
          <p:nvPr/>
        </p:nvSpPr>
        <p:spPr>
          <a:xfrm>
            <a:off x="1732667" y="955463"/>
            <a:ext cx="1127881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deploy</a:t>
            </a:r>
            <a:endParaRPr lang="en-NL" sz="1013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864C5-78FC-4580-84A1-B79D1B9F0D21}"/>
              </a:ext>
            </a:extLst>
          </p:cNvPr>
          <p:cNvSpPr txBox="1"/>
          <p:nvPr/>
        </p:nvSpPr>
        <p:spPr>
          <a:xfrm>
            <a:off x="1231429" y="688882"/>
            <a:ext cx="787159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/>
              <a:t>test</a:t>
            </a:r>
            <a:endParaRPr lang="en-NL" sz="1013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F9480-72BA-4FD4-926E-E54F0459AB09}"/>
              </a:ext>
            </a:extLst>
          </p:cNvPr>
          <p:cNvSpPr txBox="1"/>
          <p:nvPr/>
        </p:nvSpPr>
        <p:spPr>
          <a:xfrm>
            <a:off x="541111" y="1115932"/>
            <a:ext cx="1357150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organize</a:t>
            </a:r>
            <a:endParaRPr lang="en-NL" sz="1013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8B7FCF-1BC7-4511-8725-1361C61EF5DA}"/>
              </a:ext>
            </a:extLst>
          </p:cNvPr>
          <p:cNvSpPr txBox="1"/>
          <p:nvPr/>
        </p:nvSpPr>
        <p:spPr>
          <a:xfrm>
            <a:off x="254600" y="771422"/>
            <a:ext cx="841294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own</a:t>
            </a:r>
            <a:endParaRPr lang="en-NL" sz="1013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7792A6-62A2-41C2-8174-B88AAD4746E2}"/>
              </a:ext>
            </a:extLst>
          </p:cNvPr>
          <p:cNvSpPr txBox="1"/>
          <p:nvPr/>
        </p:nvSpPr>
        <p:spPr>
          <a:xfrm>
            <a:off x="3048588" y="719519"/>
            <a:ext cx="1229778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/>
              <a:t>monitor</a:t>
            </a:r>
            <a:endParaRPr lang="en-NL" sz="1013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827FDE-456B-4105-9EFD-E0E416D8D2F6}"/>
              </a:ext>
            </a:extLst>
          </p:cNvPr>
          <p:cNvGrpSpPr/>
          <p:nvPr/>
        </p:nvGrpSpPr>
        <p:grpSpPr>
          <a:xfrm>
            <a:off x="6080010" y="1778273"/>
            <a:ext cx="606541" cy="608839"/>
            <a:chOff x="365332" y="1854129"/>
            <a:chExt cx="1154724" cy="865432"/>
          </a:xfrm>
          <a:solidFill>
            <a:srgbClr val="0070C0"/>
          </a:solidFill>
        </p:grpSpPr>
        <p:sp>
          <p:nvSpPr>
            <p:cNvPr id="35" name="Rounded Rectangle 21">
              <a:extLst>
                <a:ext uri="{FF2B5EF4-FFF2-40B4-BE49-F238E27FC236}">
                  <a16:creationId xmlns:a16="http://schemas.microsoft.com/office/drawing/2014/main" id="{6133D5C5-1039-4AC4-80C2-715EB5939E97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64C4AF-4CAE-44E3-824A-03E7DC76684A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45FBBB-C126-4F33-98E6-66B8CF26D2CB}"/>
              </a:ext>
            </a:extLst>
          </p:cNvPr>
          <p:cNvGrpSpPr/>
          <p:nvPr/>
        </p:nvGrpSpPr>
        <p:grpSpPr>
          <a:xfrm>
            <a:off x="6229808" y="2745096"/>
            <a:ext cx="606541" cy="608839"/>
            <a:chOff x="365332" y="1854129"/>
            <a:chExt cx="1154723" cy="865432"/>
          </a:xfrm>
          <a:solidFill>
            <a:schemeClr val="accent2">
              <a:lumMod val="75000"/>
            </a:schemeClr>
          </a:solidFill>
        </p:grpSpPr>
        <p:sp>
          <p:nvSpPr>
            <p:cNvPr id="38" name="Rounded Rectangle 21">
              <a:extLst>
                <a:ext uri="{FF2B5EF4-FFF2-40B4-BE49-F238E27FC236}">
                  <a16:creationId xmlns:a16="http://schemas.microsoft.com/office/drawing/2014/main" id="{1DA33E9F-AFDB-4E09-B54C-8C015A4BECFC}"/>
                </a:ext>
              </a:extLst>
            </p:cNvPr>
            <p:cNvSpPr/>
            <p:nvPr/>
          </p:nvSpPr>
          <p:spPr>
            <a:xfrm>
              <a:off x="365332" y="1854129"/>
              <a:ext cx="1154723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74CD4E1-0784-4633-9329-D0E227D28621}"/>
                </a:ext>
              </a:extLst>
            </p:cNvPr>
            <p:cNvSpPr txBox="1"/>
            <p:nvPr/>
          </p:nvSpPr>
          <p:spPr>
            <a:xfrm>
              <a:off x="672291" y="1854129"/>
              <a:ext cx="729983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068525-EA1B-4E4B-88FC-4DEAB1F1876A}"/>
              </a:ext>
            </a:extLst>
          </p:cNvPr>
          <p:cNvGrpSpPr/>
          <p:nvPr/>
        </p:nvGrpSpPr>
        <p:grpSpPr>
          <a:xfrm>
            <a:off x="6815084" y="1611127"/>
            <a:ext cx="606541" cy="608839"/>
            <a:chOff x="365332" y="1854129"/>
            <a:chExt cx="1154724" cy="865432"/>
          </a:xfrm>
        </p:grpSpPr>
        <p:sp>
          <p:nvSpPr>
            <p:cNvPr id="41" name="Rounded Rectangle 21">
              <a:extLst>
                <a:ext uri="{FF2B5EF4-FFF2-40B4-BE49-F238E27FC236}">
                  <a16:creationId xmlns:a16="http://schemas.microsoft.com/office/drawing/2014/main" id="{7DC32092-1D6D-477A-9213-EA4F7BF28041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solidFill>
              <a:srgbClr val="9933FF"/>
            </a:solidFill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F910DD-C348-4291-AC9F-583C1BAE3AF3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AF1067-BA3B-47CF-A0E4-A09C99CB0A50}"/>
              </a:ext>
            </a:extLst>
          </p:cNvPr>
          <p:cNvGrpSpPr/>
          <p:nvPr/>
        </p:nvGrpSpPr>
        <p:grpSpPr>
          <a:xfrm>
            <a:off x="7100203" y="2577207"/>
            <a:ext cx="606541" cy="608839"/>
            <a:chOff x="365332" y="1854129"/>
            <a:chExt cx="1154724" cy="865432"/>
          </a:xfrm>
          <a:solidFill>
            <a:schemeClr val="accent6">
              <a:lumMod val="50000"/>
            </a:schemeClr>
          </a:solidFill>
        </p:grpSpPr>
        <p:sp>
          <p:nvSpPr>
            <p:cNvPr id="44" name="Rounded Rectangle 21">
              <a:extLst>
                <a:ext uri="{FF2B5EF4-FFF2-40B4-BE49-F238E27FC236}">
                  <a16:creationId xmlns:a16="http://schemas.microsoft.com/office/drawing/2014/main" id="{89453CD4-8971-46EC-B79D-0F66BA0B606D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BF047A-7ED6-4413-8E68-92AD3C843ED9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B1F2EE-DFE6-4320-81C3-88404C68A29C}"/>
              </a:ext>
            </a:extLst>
          </p:cNvPr>
          <p:cNvGrpSpPr/>
          <p:nvPr/>
        </p:nvGrpSpPr>
        <p:grpSpPr>
          <a:xfrm>
            <a:off x="5243169" y="2888930"/>
            <a:ext cx="606541" cy="608839"/>
            <a:chOff x="365332" y="1854129"/>
            <a:chExt cx="1154724" cy="865432"/>
          </a:xfrm>
          <a:solidFill>
            <a:srgbClr val="C00000"/>
          </a:solidFill>
        </p:grpSpPr>
        <p:sp>
          <p:nvSpPr>
            <p:cNvPr id="47" name="Rounded Rectangle 21">
              <a:extLst>
                <a:ext uri="{FF2B5EF4-FFF2-40B4-BE49-F238E27FC236}">
                  <a16:creationId xmlns:a16="http://schemas.microsoft.com/office/drawing/2014/main" id="{8D2A77E4-D2D9-4534-B33A-BE01AD7EAF54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8F6A3A-4C6A-45C8-A422-BAE9E759E4AB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892EB9-1C51-4528-9174-C897AA875409}"/>
              </a:ext>
            </a:extLst>
          </p:cNvPr>
          <p:cNvGrpSpPr/>
          <p:nvPr/>
        </p:nvGrpSpPr>
        <p:grpSpPr>
          <a:xfrm>
            <a:off x="6471937" y="3740895"/>
            <a:ext cx="606541" cy="608839"/>
            <a:chOff x="365332" y="1854129"/>
            <a:chExt cx="1154724" cy="865432"/>
          </a:xfrm>
          <a:solidFill>
            <a:schemeClr val="accent4">
              <a:lumMod val="75000"/>
            </a:schemeClr>
          </a:solidFill>
        </p:grpSpPr>
        <p:sp>
          <p:nvSpPr>
            <p:cNvPr id="50" name="Rounded Rectangle 21">
              <a:extLst>
                <a:ext uri="{FF2B5EF4-FFF2-40B4-BE49-F238E27FC236}">
                  <a16:creationId xmlns:a16="http://schemas.microsoft.com/office/drawing/2014/main" id="{DEE2C978-D97F-40CB-8219-7DB515F16253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25DA8B-AABC-4EE3-9B32-6949E4F7DD83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009288-FA9E-44BB-93E0-DA35ED22D756}"/>
              </a:ext>
            </a:extLst>
          </p:cNvPr>
          <p:cNvGrpSpPr/>
          <p:nvPr/>
        </p:nvGrpSpPr>
        <p:grpSpPr>
          <a:xfrm>
            <a:off x="7590341" y="3524805"/>
            <a:ext cx="606541" cy="608839"/>
            <a:chOff x="365332" y="1854129"/>
            <a:chExt cx="1154724" cy="865432"/>
          </a:xfrm>
          <a:solidFill>
            <a:schemeClr val="bg1">
              <a:lumMod val="50000"/>
            </a:schemeClr>
          </a:solidFill>
        </p:grpSpPr>
        <p:sp>
          <p:nvSpPr>
            <p:cNvPr id="53" name="Rounded Rectangle 21">
              <a:extLst>
                <a:ext uri="{FF2B5EF4-FFF2-40B4-BE49-F238E27FC236}">
                  <a16:creationId xmlns:a16="http://schemas.microsoft.com/office/drawing/2014/main" id="{3F14DD09-D817-4BEC-8D52-56E6BE1961E0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E76D2F-A925-4C34-ABC2-542DE44E4883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B033DE-6B02-4678-9F5D-DED0BB9D4634}"/>
              </a:ext>
            </a:extLst>
          </p:cNvPr>
          <p:cNvGrpSpPr/>
          <p:nvPr/>
        </p:nvGrpSpPr>
        <p:grpSpPr>
          <a:xfrm>
            <a:off x="7878485" y="1824973"/>
            <a:ext cx="606541" cy="608839"/>
            <a:chOff x="365332" y="1854129"/>
            <a:chExt cx="1154724" cy="865432"/>
          </a:xfrm>
          <a:solidFill>
            <a:schemeClr val="accent4">
              <a:lumMod val="50000"/>
            </a:schemeClr>
          </a:solidFill>
        </p:grpSpPr>
        <p:sp>
          <p:nvSpPr>
            <p:cNvPr id="59" name="Rounded Rectangle 21">
              <a:extLst>
                <a:ext uri="{FF2B5EF4-FFF2-40B4-BE49-F238E27FC236}">
                  <a16:creationId xmlns:a16="http://schemas.microsoft.com/office/drawing/2014/main" id="{76ADA743-5B3F-4B13-ACE6-1BF235D15200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CE9129-CE98-4417-92E0-C7066DA4754A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DA77669-066C-43EF-AA2D-CE4D549F69FA}"/>
              </a:ext>
            </a:extLst>
          </p:cNvPr>
          <p:cNvGrpSpPr/>
          <p:nvPr/>
        </p:nvGrpSpPr>
        <p:grpSpPr>
          <a:xfrm>
            <a:off x="8331380" y="2805374"/>
            <a:ext cx="606541" cy="608839"/>
            <a:chOff x="365332" y="1854129"/>
            <a:chExt cx="1154724" cy="865432"/>
          </a:xfrm>
          <a:solidFill>
            <a:srgbClr val="9966FF"/>
          </a:solidFill>
        </p:grpSpPr>
        <p:sp>
          <p:nvSpPr>
            <p:cNvPr id="62" name="Rounded Rectangle 21">
              <a:extLst>
                <a:ext uri="{FF2B5EF4-FFF2-40B4-BE49-F238E27FC236}">
                  <a16:creationId xmlns:a16="http://schemas.microsoft.com/office/drawing/2014/main" id="{0B8E923C-0F4F-4900-BCA6-C9A8DE702979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BD8712-3FF0-4101-B950-443CA9E32CFC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E17F7-553B-4F52-8081-53E321E8996F}"/>
              </a:ext>
            </a:extLst>
          </p:cNvPr>
          <p:cNvGrpSpPr/>
          <p:nvPr/>
        </p:nvGrpSpPr>
        <p:grpSpPr>
          <a:xfrm>
            <a:off x="5714687" y="1398673"/>
            <a:ext cx="1174313" cy="334119"/>
            <a:chOff x="6696929" y="543893"/>
            <a:chExt cx="2153642" cy="68711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AE1EFA3-49DF-44B2-A460-FB43085B1AE5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E054B8A-0D00-481B-A5A0-EFAFA1DD3BA6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DFA59D-D6DD-4E0B-A5BE-7248AD6E6802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C598245-1272-40F7-A4C9-0A871F5F965C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DAD4A67-EB9D-4B26-9BC7-D603434CB276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0EB20B2-BA68-4431-B284-20C57B19AE56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B3CC3E4-F3FB-4B7E-8ADD-17237354C525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A3C1CE1-216A-4FBB-B9D5-CB05BD4B55E6}"/>
              </a:ext>
            </a:extLst>
          </p:cNvPr>
          <p:cNvGrpSpPr/>
          <p:nvPr/>
        </p:nvGrpSpPr>
        <p:grpSpPr>
          <a:xfrm>
            <a:off x="6650855" y="1291981"/>
            <a:ext cx="1174313" cy="334119"/>
            <a:chOff x="6696929" y="543893"/>
            <a:chExt cx="2153642" cy="68711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301C46-9472-4EB6-B4F4-4EE662F196B5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83ED76C-36F7-49DA-B49B-7B17B7C73495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7172B4-3048-44A7-9461-C0B628E6C454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0867122-3409-4E29-9E93-8E4CBE248E24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40BA06A-80F0-4660-B336-E1CF279D2C98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153A99-5FCF-4F9B-AC08-16144578F69B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2240B27-DB90-4E9F-9FEE-4600EAF7A174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C572DFF-5C65-4C79-9869-71D4E1D398D0}"/>
              </a:ext>
            </a:extLst>
          </p:cNvPr>
          <p:cNvGrpSpPr/>
          <p:nvPr/>
        </p:nvGrpSpPr>
        <p:grpSpPr>
          <a:xfrm>
            <a:off x="7696819" y="1557579"/>
            <a:ext cx="1174313" cy="334119"/>
            <a:chOff x="6696929" y="543893"/>
            <a:chExt cx="2153642" cy="68711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7FF3AD9-26C9-4DD9-87E6-3BB64C0E8DB3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0D9B377-479B-4B24-AC3B-D2D64F4AAB3C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C9B2DB6-3EF3-4604-924D-A0862524668B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19A75A-DF76-4902-98EC-BC19A585A88B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78F6C7E-E1E3-4929-B1CF-10FF8203F137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D0983DC-4100-4291-86D3-5D0E3790B109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CB0817C-4371-4BCC-911A-E485867429EC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99A615F-6C1A-43EF-BC9B-A48357E7B40A}"/>
              </a:ext>
            </a:extLst>
          </p:cNvPr>
          <p:cNvGrpSpPr/>
          <p:nvPr/>
        </p:nvGrpSpPr>
        <p:grpSpPr>
          <a:xfrm>
            <a:off x="8154042" y="2539867"/>
            <a:ext cx="1174313" cy="334119"/>
            <a:chOff x="6696929" y="543893"/>
            <a:chExt cx="2153642" cy="687111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CAA8F6-4237-44A7-ABB7-C06D47EC660F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79C5E65-F7AD-43B2-9320-FDC4CA6E999C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57C56D4-9C82-407C-8E2B-D32DA6F2657B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BB53D7-4536-4898-A4FB-5791A53BAFA3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76D151-63B0-4A2E-A111-FB79D31E8579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9B6A90E-E349-4668-BED9-0A4CC18A9414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5231E72-4708-4E39-BE6E-80D32C2533DC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05CA403-71D7-4E9B-B81C-7F14B38AB792}"/>
              </a:ext>
            </a:extLst>
          </p:cNvPr>
          <p:cNvGrpSpPr/>
          <p:nvPr/>
        </p:nvGrpSpPr>
        <p:grpSpPr>
          <a:xfrm>
            <a:off x="5060784" y="2614362"/>
            <a:ext cx="1174313" cy="334119"/>
            <a:chOff x="6696929" y="543893"/>
            <a:chExt cx="2153642" cy="687111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E539C24-39E2-481E-AF2B-99FB2CCCB49F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22296D4-412A-428C-8A0A-DA14A86B0D40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BEA1715-D6AF-46C6-AEA9-7022B3B1B613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C4A58FF-2538-459C-8B01-7FC4A5680B0D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2C15FCA-615C-4031-8400-9485A87C0ADE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A2FB264-F61B-49C2-80C8-62BDB43468DB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39681BE-F3CF-48B2-92B8-D7A03E885066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E9AD277-7A09-4E7D-8C94-F6DB8662EBAB}"/>
              </a:ext>
            </a:extLst>
          </p:cNvPr>
          <p:cNvGrpSpPr/>
          <p:nvPr/>
        </p:nvGrpSpPr>
        <p:grpSpPr>
          <a:xfrm>
            <a:off x="6033455" y="2485292"/>
            <a:ext cx="1174313" cy="334119"/>
            <a:chOff x="6696929" y="543893"/>
            <a:chExt cx="2153642" cy="68711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57954BC-DC4C-47D0-A7DF-FFC290C6E0B6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2392BEA-E13F-42B3-B932-53FF6C05DD03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6260878-0515-4860-AB34-21DCC368D9D0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CEC8DBC-5CCE-44C3-9D61-FE7B456F4454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75A5B89-EE1E-493F-ADC9-F0842F64AB4F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0FA06F5-7902-4101-8D9B-4E0A507E7484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AC71ED-4879-49BE-A809-BC9584E0E737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9922268-C907-4BCB-9A83-C5F31DFB6985}"/>
              </a:ext>
            </a:extLst>
          </p:cNvPr>
          <p:cNvGrpSpPr/>
          <p:nvPr/>
        </p:nvGrpSpPr>
        <p:grpSpPr>
          <a:xfrm>
            <a:off x="6965331" y="2334825"/>
            <a:ext cx="1174313" cy="334119"/>
            <a:chOff x="6696929" y="543893"/>
            <a:chExt cx="2153642" cy="687111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EFD099-B76F-463D-B2E5-BDA381BD501F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2EBEDEE-2A66-43CF-B88D-07281941E471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59D5739-0229-4D81-8250-E3AC9454C6A4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E8C13E4-E11C-4F59-83BE-769F890D8000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E6C06B2-C70D-4415-8FE6-3B2494C9E004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8E32524-9DFC-42CE-9CA0-19D4AB54887A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6F7F3D6-0C2C-4C7B-B3A0-69A29A8245E1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06BFF56-DE8B-4265-B3FC-838329CCFBE3}"/>
              </a:ext>
            </a:extLst>
          </p:cNvPr>
          <p:cNvGrpSpPr/>
          <p:nvPr/>
        </p:nvGrpSpPr>
        <p:grpSpPr>
          <a:xfrm>
            <a:off x="7370564" y="3255522"/>
            <a:ext cx="1174313" cy="334119"/>
            <a:chOff x="6696929" y="543893"/>
            <a:chExt cx="2153642" cy="687111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2549E37-01B5-4919-8DBA-869C2A21C672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4D082CF-EFC6-4CEA-8FC7-ABA62D32240B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369EE87-EE7C-4850-93C7-FB90596D9901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EAE0297-07A4-4B67-8F03-8FBE68EE8F1B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1E981E1-4DE6-4073-947F-CF3F881806CB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3563221-BBA1-44EC-8C6B-4C41E38C73AC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856CAB7-DA62-4DFF-B1C7-7BDF82198487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1DA2ADC-8400-4A3C-8464-46E08A493A35}"/>
              </a:ext>
            </a:extLst>
          </p:cNvPr>
          <p:cNvGrpSpPr/>
          <p:nvPr/>
        </p:nvGrpSpPr>
        <p:grpSpPr>
          <a:xfrm>
            <a:off x="6317381" y="3476048"/>
            <a:ext cx="1174313" cy="334119"/>
            <a:chOff x="6696929" y="543893"/>
            <a:chExt cx="2153642" cy="68711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19883CF-C8E1-4AC7-A221-0217213FA26C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2707AF6-8BB5-4129-83AA-61B5FF50F1C1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E0A86BC-1B05-4390-B09B-8805D47A76B5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0AD2959-206C-48A7-95AD-93DC43C7CD4B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D6B14EE-9E0A-4D13-A95E-411DB866D308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C8250BA-DC4F-4614-B30B-642C5879A560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AA8B92E-9A98-41AF-9D68-7011FC6EC168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7C1D7B1-F1E9-4205-8341-8F43579E8EBC}"/>
              </a:ext>
            </a:extLst>
          </p:cNvPr>
          <p:cNvSpPr txBox="1"/>
          <p:nvPr/>
        </p:nvSpPr>
        <p:spPr>
          <a:xfrm>
            <a:off x="4452388" y="2433812"/>
            <a:ext cx="35298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vs.</a:t>
            </a:r>
            <a:endParaRPr lang="en-NL" sz="1013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F68DBD-7CDB-47F2-A162-1ECB571C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1F214-F1B7-48E9-B114-224F51F3B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9344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1">
            <a:extLst>
              <a:ext uri="{FF2B5EF4-FFF2-40B4-BE49-F238E27FC236}">
                <a16:creationId xmlns:a16="http://schemas.microsoft.com/office/drawing/2014/main" id="{C2BB5F90-E27E-420C-AA46-E84D9B8A5272}"/>
              </a:ext>
            </a:extLst>
          </p:cNvPr>
          <p:cNvSpPr/>
          <p:nvPr/>
        </p:nvSpPr>
        <p:spPr>
          <a:xfrm>
            <a:off x="364213" y="1694967"/>
            <a:ext cx="2009711" cy="1166708"/>
          </a:xfrm>
          <a:prstGeom prst="round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B9F1A-19FB-4A7F-B248-2B8068126380}"/>
              </a:ext>
            </a:extLst>
          </p:cNvPr>
          <p:cNvSpPr txBox="1"/>
          <p:nvPr/>
        </p:nvSpPr>
        <p:spPr>
          <a:xfrm>
            <a:off x="361113" y="2095312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[mini] µ</a:t>
            </a:r>
            <a:r>
              <a:rPr lang="nl-NL" sz="2400" dirty="0" err="1"/>
              <a:t>onolith</a:t>
            </a:r>
            <a:endParaRPr lang="nl-NL" sz="24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751C11C-09A1-49E9-BB78-FB179FC20627}"/>
              </a:ext>
            </a:extLst>
          </p:cNvPr>
          <p:cNvSpPr/>
          <p:nvPr/>
        </p:nvSpPr>
        <p:spPr>
          <a:xfrm>
            <a:off x="2652623" y="2034112"/>
            <a:ext cx="797902" cy="619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2C64411A-EEF5-4B09-9026-3D7DB97819CF}"/>
              </a:ext>
            </a:extLst>
          </p:cNvPr>
          <p:cNvSpPr/>
          <p:nvPr/>
        </p:nvSpPr>
        <p:spPr>
          <a:xfrm>
            <a:off x="3683767" y="1694967"/>
            <a:ext cx="2009711" cy="1166708"/>
          </a:xfrm>
          <a:prstGeom prst="round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C1D50C-B7CE-4AF7-BAFD-F3FBD86929C6}"/>
              </a:ext>
            </a:extLst>
          </p:cNvPr>
          <p:cNvSpPr/>
          <p:nvPr/>
        </p:nvSpPr>
        <p:spPr>
          <a:xfrm>
            <a:off x="3712552" y="1740656"/>
            <a:ext cx="1872762" cy="995729"/>
          </a:xfrm>
          <a:custGeom>
            <a:avLst/>
            <a:gdLst>
              <a:gd name="connsiteX0" fmla="*/ 0 w 2497016"/>
              <a:gd name="connsiteY0" fmla="*/ 1327639 h 1327639"/>
              <a:gd name="connsiteX1" fmla="*/ 756139 w 2497016"/>
              <a:gd name="connsiteY1" fmla="*/ 1134208 h 1327639"/>
              <a:gd name="connsiteX2" fmla="*/ 1028700 w 2497016"/>
              <a:gd name="connsiteY2" fmla="*/ 685800 h 1327639"/>
              <a:gd name="connsiteX3" fmla="*/ 1688123 w 2497016"/>
              <a:gd name="connsiteY3" fmla="*/ 527539 h 1327639"/>
              <a:gd name="connsiteX4" fmla="*/ 2048608 w 2497016"/>
              <a:gd name="connsiteY4" fmla="*/ 685800 h 1327639"/>
              <a:gd name="connsiteX5" fmla="*/ 2338754 w 2497016"/>
              <a:gd name="connsiteY5" fmla="*/ 334108 h 1327639"/>
              <a:gd name="connsiteX6" fmla="*/ 2497016 w 2497016"/>
              <a:gd name="connsiteY6" fmla="*/ 0 h 132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7016" h="1327639">
                <a:moveTo>
                  <a:pt x="0" y="1327639"/>
                </a:moveTo>
                <a:cubicBezTo>
                  <a:pt x="292344" y="1284410"/>
                  <a:pt x="584689" y="1241181"/>
                  <a:pt x="756139" y="1134208"/>
                </a:cubicBezTo>
                <a:cubicBezTo>
                  <a:pt x="927589" y="1027235"/>
                  <a:pt x="873369" y="786911"/>
                  <a:pt x="1028700" y="685800"/>
                </a:cubicBezTo>
                <a:cubicBezTo>
                  <a:pt x="1184031" y="584689"/>
                  <a:pt x="1518138" y="527539"/>
                  <a:pt x="1688123" y="527539"/>
                </a:cubicBezTo>
                <a:cubicBezTo>
                  <a:pt x="1858108" y="527539"/>
                  <a:pt x="1940170" y="718038"/>
                  <a:pt x="2048608" y="685800"/>
                </a:cubicBezTo>
                <a:cubicBezTo>
                  <a:pt x="2157046" y="653562"/>
                  <a:pt x="2264019" y="448408"/>
                  <a:pt x="2338754" y="334108"/>
                </a:cubicBezTo>
                <a:cubicBezTo>
                  <a:pt x="2413489" y="219808"/>
                  <a:pt x="2455252" y="109904"/>
                  <a:pt x="2497016" y="0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7C3A79F9-A245-4160-A43B-4FDC4C93E4DC}"/>
              </a:ext>
            </a:extLst>
          </p:cNvPr>
          <p:cNvSpPr/>
          <p:nvPr/>
        </p:nvSpPr>
        <p:spPr>
          <a:xfrm>
            <a:off x="6901961" y="1694967"/>
            <a:ext cx="866043" cy="649074"/>
          </a:xfrm>
          <a:prstGeom prst="roundRect">
            <a:avLst/>
          </a:prstGeom>
          <a:solidFill>
            <a:srgbClr val="9966FF"/>
          </a:soli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FA36B-BDC8-46D3-852B-1C95E635D948}"/>
              </a:ext>
            </a:extLst>
          </p:cNvPr>
          <p:cNvSpPr txBox="1"/>
          <p:nvPr/>
        </p:nvSpPr>
        <p:spPr>
          <a:xfrm>
            <a:off x="7149113" y="1694967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/>
              <a:t>µ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B1C1AE-EFE6-4031-BB16-347E89398E7F}"/>
              </a:ext>
            </a:extLst>
          </p:cNvPr>
          <p:cNvSpPr/>
          <p:nvPr/>
        </p:nvSpPr>
        <p:spPr>
          <a:xfrm>
            <a:off x="5909943" y="2062181"/>
            <a:ext cx="797902" cy="619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ECCACAB5-AE43-48D7-AC79-21D2FDDCD266}"/>
              </a:ext>
            </a:extLst>
          </p:cNvPr>
          <p:cNvSpPr/>
          <p:nvPr/>
        </p:nvSpPr>
        <p:spPr>
          <a:xfrm>
            <a:off x="7962119" y="2314603"/>
            <a:ext cx="866043" cy="649074"/>
          </a:xfrm>
          <a:prstGeom prst="roundRect">
            <a:avLst/>
          </a:prstGeom>
          <a:solidFill>
            <a:srgbClr val="9933FF"/>
          </a:soli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58255-8CF4-4542-ACBA-BEAD55F58DA9}"/>
              </a:ext>
            </a:extLst>
          </p:cNvPr>
          <p:cNvSpPr txBox="1"/>
          <p:nvPr/>
        </p:nvSpPr>
        <p:spPr>
          <a:xfrm>
            <a:off x="8209272" y="2314603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/>
              <a:t>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42A58-198F-4729-8E0B-9CFFDAB0A132}"/>
              </a:ext>
            </a:extLst>
          </p:cNvPr>
          <p:cNvSpPr txBox="1"/>
          <p:nvPr/>
        </p:nvSpPr>
        <p:spPr>
          <a:xfrm>
            <a:off x="4096568" y="1615365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>
                <a:solidFill>
                  <a:srgbClr val="9966FF"/>
                </a:solidFill>
              </a:rPr>
              <a:t>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073715-B8F4-4BC5-952F-6D0FF8DFF92E}"/>
              </a:ext>
            </a:extLst>
          </p:cNvPr>
          <p:cNvSpPr txBox="1"/>
          <p:nvPr/>
        </p:nvSpPr>
        <p:spPr>
          <a:xfrm>
            <a:off x="4977757" y="2238519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>
                <a:solidFill>
                  <a:srgbClr val="9933FF"/>
                </a:solidFill>
              </a:rPr>
              <a:t>µ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191C-429A-499F-AED6-1B9CBD47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987F9-EC6C-4CBE-9123-436FAC2A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9813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161F8F-87CE-4265-AD1D-55B04EDA7465}"/>
              </a:ext>
            </a:extLst>
          </p:cNvPr>
          <p:cNvGrpSpPr/>
          <p:nvPr/>
        </p:nvGrpSpPr>
        <p:grpSpPr>
          <a:xfrm>
            <a:off x="2354141" y="1002323"/>
            <a:ext cx="4308689" cy="3257800"/>
            <a:chOff x="4911689" y="1327638"/>
            <a:chExt cx="2679614" cy="1721103"/>
          </a:xfrm>
        </p:grpSpPr>
        <p:sp>
          <p:nvSpPr>
            <p:cNvPr id="9" name="Rounded Rectangle 21">
              <a:extLst>
                <a:ext uri="{FF2B5EF4-FFF2-40B4-BE49-F238E27FC236}">
                  <a16:creationId xmlns:a16="http://schemas.microsoft.com/office/drawing/2014/main" id="{2C64411A-EEF5-4B09-9026-3D7DB97819CF}"/>
                </a:ext>
              </a:extLst>
            </p:cNvPr>
            <p:cNvSpPr/>
            <p:nvPr/>
          </p:nvSpPr>
          <p:spPr>
            <a:xfrm>
              <a:off x="4911689" y="1433775"/>
              <a:ext cx="2679614" cy="1555610"/>
            </a:xfrm>
            <a:prstGeom prst="roundRect">
              <a:avLst/>
            </a:prstGeom>
            <a:gradFill rotWithShape="1">
              <a:gsLst>
                <a:gs pos="0">
                  <a:srgbClr val="613C91">
                    <a:lumMod val="110000"/>
                    <a:satMod val="105000"/>
                    <a:tint val="67000"/>
                  </a:srgbClr>
                </a:gs>
                <a:gs pos="50000">
                  <a:srgbClr val="613C91">
                    <a:lumMod val="105000"/>
                    <a:satMod val="103000"/>
                    <a:tint val="73000"/>
                  </a:srgbClr>
                </a:gs>
                <a:gs pos="100000">
                  <a:srgbClr val="613C9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5400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1D50C-B7CE-4AF7-BAFD-F3FBD86929C6}"/>
                </a:ext>
              </a:extLst>
            </p:cNvPr>
            <p:cNvSpPr/>
            <p:nvPr/>
          </p:nvSpPr>
          <p:spPr>
            <a:xfrm>
              <a:off x="4950069" y="1494692"/>
              <a:ext cx="2497016" cy="1327639"/>
            </a:xfrm>
            <a:custGeom>
              <a:avLst/>
              <a:gdLst>
                <a:gd name="connsiteX0" fmla="*/ 0 w 2497016"/>
                <a:gd name="connsiteY0" fmla="*/ 1327639 h 1327639"/>
                <a:gd name="connsiteX1" fmla="*/ 756139 w 2497016"/>
                <a:gd name="connsiteY1" fmla="*/ 1134208 h 1327639"/>
                <a:gd name="connsiteX2" fmla="*/ 1028700 w 2497016"/>
                <a:gd name="connsiteY2" fmla="*/ 685800 h 1327639"/>
                <a:gd name="connsiteX3" fmla="*/ 1688123 w 2497016"/>
                <a:gd name="connsiteY3" fmla="*/ 527539 h 1327639"/>
                <a:gd name="connsiteX4" fmla="*/ 2048608 w 2497016"/>
                <a:gd name="connsiteY4" fmla="*/ 685800 h 1327639"/>
                <a:gd name="connsiteX5" fmla="*/ 2338754 w 2497016"/>
                <a:gd name="connsiteY5" fmla="*/ 334108 h 1327639"/>
                <a:gd name="connsiteX6" fmla="*/ 2497016 w 2497016"/>
                <a:gd name="connsiteY6" fmla="*/ 0 h 13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016" h="1327639">
                  <a:moveTo>
                    <a:pt x="0" y="1327639"/>
                  </a:moveTo>
                  <a:cubicBezTo>
                    <a:pt x="292344" y="1284410"/>
                    <a:pt x="584689" y="1241181"/>
                    <a:pt x="756139" y="1134208"/>
                  </a:cubicBezTo>
                  <a:cubicBezTo>
                    <a:pt x="927589" y="1027235"/>
                    <a:pt x="873369" y="786911"/>
                    <a:pt x="1028700" y="685800"/>
                  </a:cubicBezTo>
                  <a:cubicBezTo>
                    <a:pt x="1184031" y="584689"/>
                    <a:pt x="1518138" y="527539"/>
                    <a:pt x="1688123" y="527539"/>
                  </a:cubicBezTo>
                  <a:cubicBezTo>
                    <a:pt x="1858108" y="527539"/>
                    <a:pt x="1940170" y="718038"/>
                    <a:pt x="2048608" y="685800"/>
                  </a:cubicBezTo>
                  <a:cubicBezTo>
                    <a:pt x="2157046" y="653562"/>
                    <a:pt x="2264019" y="448408"/>
                    <a:pt x="2338754" y="334108"/>
                  </a:cubicBezTo>
                  <a:cubicBezTo>
                    <a:pt x="2413489" y="219808"/>
                    <a:pt x="2455252" y="109904"/>
                    <a:pt x="2497016" y="0"/>
                  </a:cubicBezTo>
                </a:path>
              </a:pathLst>
            </a:cu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5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D42A58-198F-4729-8E0B-9CFFDAB0A132}"/>
                </a:ext>
              </a:extLst>
            </p:cNvPr>
            <p:cNvSpPr txBox="1"/>
            <p:nvPr/>
          </p:nvSpPr>
          <p:spPr>
            <a:xfrm>
              <a:off x="5462091" y="1327638"/>
              <a:ext cx="590378" cy="890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350" dirty="0">
                  <a:solidFill>
                    <a:srgbClr val="9966FF"/>
                  </a:solidFill>
                </a:rPr>
                <a:t>µ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073715-B8F4-4BC5-952F-6D0FF8DFF92E}"/>
                </a:ext>
              </a:extLst>
            </p:cNvPr>
            <p:cNvSpPr txBox="1"/>
            <p:nvPr/>
          </p:nvSpPr>
          <p:spPr>
            <a:xfrm>
              <a:off x="6637009" y="2158511"/>
              <a:ext cx="590378" cy="890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350" dirty="0">
                  <a:solidFill>
                    <a:srgbClr val="9933FF"/>
                  </a:solidFill>
                </a:rPr>
                <a:t>µ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9F1E0F5-7C15-421C-9990-71ECD8095362}"/>
              </a:ext>
            </a:extLst>
          </p:cNvPr>
          <p:cNvSpPr/>
          <p:nvPr/>
        </p:nvSpPr>
        <p:spPr>
          <a:xfrm>
            <a:off x="248511" y="43715"/>
            <a:ext cx="2990650" cy="1077934"/>
          </a:xfrm>
          <a:prstGeom prst="wedgeRoundRectCallout">
            <a:avLst>
              <a:gd name="adj1" fmla="val 39092"/>
              <a:gd name="adj2" fmla="val 832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 err="1"/>
              <a:t>Owned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Business Manager X</a:t>
            </a:r>
          </a:p>
          <a:p>
            <a:pPr algn="ctr"/>
            <a:r>
              <a:rPr lang="nl-NL" sz="1200" dirty="0"/>
              <a:t>High Change </a:t>
            </a:r>
            <a:r>
              <a:rPr lang="nl-NL" sz="1200" dirty="0" err="1"/>
              <a:t>Rate</a:t>
            </a:r>
            <a:endParaRPr lang="nl-NL" sz="1200" dirty="0"/>
          </a:p>
          <a:p>
            <a:pPr algn="ctr"/>
            <a:r>
              <a:rPr lang="nl-NL" sz="1200" dirty="0" err="1"/>
              <a:t>Highly</a:t>
            </a:r>
            <a:r>
              <a:rPr lang="nl-NL" sz="1200" dirty="0"/>
              <a:t> </a:t>
            </a:r>
            <a:r>
              <a:rPr lang="nl-NL" sz="1200" dirty="0" err="1"/>
              <a:t>Available</a:t>
            </a:r>
            <a:endParaRPr lang="nl-NL" sz="1200" dirty="0"/>
          </a:p>
          <a:p>
            <a:pPr algn="ctr"/>
            <a:r>
              <a:rPr lang="nl-NL" sz="1200" dirty="0" err="1"/>
              <a:t>Needs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scale</a:t>
            </a:r>
            <a:r>
              <a:rPr lang="nl-NL" sz="1200" dirty="0"/>
              <a:t> up </a:t>
            </a:r>
            <a:r>
              <a:rPr lang="nl-NL" sz="1200" dirty="0" err="1"/>
              <a:t>to</a:t>
            </a:r>
            <a:r>
              <a:rPr lang="nl-NL" sz="1200" dirty="0"/>
              <a:t> 10x </a:t>
            </a:r>
            <a:r>
              <a:rPr lang="nl-NL" sz="1200" dirty="0" err="1"/>
              <a:t>between</a:t>
            </a:r>
            <a:r>
              <a:rPr lang="nl-NL" sz="1200" dirty="0"/>
              <a:t> 7-10PM</a:t>
            </a:r>
          </a:p>
          <a:p>
            <a:pPr algn="ctr"/>
            <a:r>
              <a:rPr lang="nl-NL" sz="1200" dirty="0" err="1"/>
              <a:t>Can</a:t>
            </a:r>
            <a:r>
              <a:rPr lang="nl-NL" sz="1200" dirty="0"/>
              <a:t> </a:t>
            </a:r>
            <a:r>
              <a:rPr lang="nl-NL" sz="1200" dirty="0" err="1"/>
              <a:t>be</a:t>
            </a:r>
            <a:r>
              <a:rPr lang="nl-NL" sz="1200" dirty="0"/>
              <a:t> </a:t>
            </a:r>
            <a:r>
              <a:rPr lang="nl-NL" sz="1200" dirty="0" err="1"/>
              <a:t>done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team of 5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B1C9813-CEA6-4826-A205-493C0BBE7A09}"/>
              </a:ext>
            </a:extLst>
          </p:cNvPr>
          <p:cNvSpPr/>
          <p:nvPr/>
        </p:nvSpPr>
        <p:spPr>
          <a:xfrm>
            <a:off x="6098399" y="3913137"/>
            <a:ext cx="2990650" cy="1206744"/>
          </a:xfrm>
          <a:prstGeom prst="wedgeRoundRectCallout">
            <a:avLst>
              <a:gd name="adj1" fmla="val -42491"/>
              <a:gd name="adj2" fmla="val -86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Owned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Business Manager Y</a:t>
            </a:r>
          </a:p>
          <a:p>
            <a:pPr algn="ctr"/>
            <a:r>
              <a:rPr lang="nl-NL" sz="1200" dirty="0"/>
              <a:t>Business </a:t>
            </a:r>
            <a:r>
              <a:rPr lang="nl-NL" sz="1200" dirty="0" err="1"/>
              <a:t>Hours</a:t>
            </a:r>
            <a:r>
              <a:rPr lang="nl-NL" sz="1200" dirty="0"/>
              <a:t> availability</a:t>
            </a:r>
          </a:p>
          <a:p>
            <a:pPr algn="ctr"/>
            <a:r>
              <a:rPr lang="nl-NL" sz="1200" dirty="0" err="1"/>
              <a:t>Some</a:t>
            </a:r>
            <a:r>
              <a:rPr lang="nl-NL" sz="1200" dirty="0"/>
              <a:t> </a:t>
            </a:r>
            <a:r>
              <a:rPr lang="nl-NL" sz="1200" dirty="0" err="1"/>
              <a:t>Highly</a:t>
            </a:r>
            <a:r>
              <a:rPr lang="nl-NL" sz="1200" dirty="0"/>
              <a:t> Secure Data</a:t>
            </a:r>
          </a:p>
          <a:p>
            <a:pPr algn="ctr"/>
            <a:r>
              <a:rPr lang="nl-NL" sz="1200" dirty="0" err="1"/>
              <a:t>Fairly</a:t>
            </a:r>
            <a:r>
              <a:rPr lang="nl-NL" sz="1200" dirty="0"/>
              <a:t> constant load  </a:t>
            </a:r>
          </a:p>
          <a:p>
            <a:pPr algn="ctr"/>
            <a:r>
              <a:rPr lang="nl-NL" sz="1200" dirty="0" err="1"/>
              <a:t>Very</a:t>
            </a:r>
            <a:r>
              <a:rPr lang="nl-NL" sz="1200" dirty="0"/>
              <a:t> </a:t>
            </a:r>
            <a:r>
              <a:rPr lang="nl-NL" sz="1200" dirty="0" err="1"/>
              <a:t>strict</a:t>
            </a:r>
            <a:r>
              <a:rPr lang="nl-NL" sz="1200" dirty="0"/>
              <a:t> QA steps in CI/CD </a:t>
            </a:r>
            <a:r>
              <a:rPr lang="nl-NL" sz="1200" dirty="0" err="1"/>
              <a:t>process</a:t>
            </a:r>
            <a:endParaRPr lang="nl-NL" sz="1200" dirty="0"/>
          </a:p>
          <a:p>
            <a:pPr algn="ctr"/>
            <a:r>
              <a:rPr lang="nl-NL" sz="1200" dirty="0" err="1"/>
              <a:t>Can</a:t>
            </a:r>
            <a:r>
              <a:rPr lang="nl-NL" sz="1200" dirty="0"/>
              <a:t> </a:t>
            </a:r>
            <a:r>
              <a:rPr lang="nl-NL" sz="1200" dirty="0" err="1"/>
              <a:t>be</a:t>
            </a:r>
            <a:r>
              <a:rPr lang="nl-NL" sz="1200" dirty="0"/>
              <a:t> </a:t>
            </a:r>
            <a:r>
              <a:rPr lang="nl-NL" sz="1200" dirty="0" err="1"/>
              <a:t>done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team of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76059-A4C7-41F5-B7BA-845BDB24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64B1B-6CC8-4BF7-B550-BAC881F6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2291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1900176" y="1295689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  <a:endParaRPr lang="nl-NL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3EECB8-B575-44D0-80C1-5529D8F33697}"/>
              </a:ext>
            </a:extLst>
          </p:cNvPr>
          <p:cNvSpPr/>
          <p:nvPr/>
        </p:nvSpPr>
        <p:spPr>
          <a:xfrm>
            <a:off x="950119" y="2778919"/>
            <a:ext cx="7172325" cy="195738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Backend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445853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based </a:t>
            </a:r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645320" y="3522763"/>
            <a:ext cx="1378132" cy="7053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Customers</a:t>
            </a:r>
          </a:p>
          <a:p>
            <a:pPr algn="ctr"/>
            <a:endParaRPr lang="en-US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3121047" y="3522763"/>
            <a:ext cx="1378132" cy="7053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Orders</a:t>
            </a:r>
          </a:p>
          <a:p>
            <a:pPr algn="ctr"/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596774" y="3522763"/>
            <a:ext cx="1378132" cy="7053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Products</a:t>
            </a:r>
          </a:p>
          <a:p>
            <a:pPr algn="ctr"/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6072501" y="3522763"/>
            <a:ext cx="1378132" cy="70539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Loyalty</a:t>
            </a:r>
          </a:p>
          <a:p>
            <a:pPr algn="ctr"/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7548228" y="3522763"/>
            <a:ext cx="1378132" cy="7053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Finance</a:t>
            </a:r>
          </a:p>
          <a:p>
            <a:pPr algn="ctr"/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195719" y="3522763"/>
            <a:ext cx="1352006" cy="7053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dk1"/>
                </a:solidFill>
              </a:rPr>
              <a:t>µ </a:t>
            </a:r>
            <a:r>
              <a:rPr lang="en-US" sz="1013" dirty="0"/>
              <a:t>Logistics</a:t>
            </a:r>
          </a:p>
          <a:p>
            <a:pPr algn="ctr"/>
            <a:endParaRPr lang="nl-NL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1900176" y="1295689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  <a:endParaRPr lang="nl-NL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189710" y="2029003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10198" y="2029003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30685" y="2029003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251173" y="2029003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71661" y="2029003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84421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8">
            <a:extLst>
              <a:ext uri="{FF2B5EF4-FFF2-40B4-BE49-F238E27FC236}">
                <a16:creationId xmlns:a16="http://schemas.microsoft.com/office/drawing/2014/main" id="{279AE165-D842-4B0F-ADEE-6D8B3DA1ED78}"/>
              </a:ext>
            </a:extLst>
          </p:cNvPr>
          <p:cNvSpPr/>
          <p:nvPr/>
        </p:nvSpPr>
        <p:spPr>
          <a:xfrm>
            <a:off x="1792174" y="2143608"/>
            <a:ext cx="1884234" cy="101638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950" dirty="0">
                <a:solidFill>
                  <a:schemeClr val="dk1"/>
                </a:solidFill>
              </a:rPr>
              <a:t>µ </a:t>
            </a:r>
            <a:r>
              <a:rPr lang="en-US" sz="2700" dirty="0"/>
              <a:t>Logistics</a:t>
            </a:r>
            <a:endParaRPr lang="en-US" sz="1800" dirty="0"/>
          </a:p>
          <a:p>
            <a:pPr algn="ctr"/>
            <a:endParaRPr lang="nl-NL" sz="1800" dirty="0"/>
          </a:p>
        </p:txBody>
      </p:sp>
      <p:sp>
        <p:nvSpPr>
          <p:cNvPr id="3" name="Rounded Rectangle 21">
            <a:extLst>
              <a:ext uri="{FF2B5EF4-FFF2-40B4-BE49-F238E27FC236}">
                <a16:creationId xmlns:a16="http://schemas.microsoft.com/office/drawing/2014/main" id="{18B18ED0-45DF-4870-B637-29C195B90023}"/>
              </a:ext>
            </a:extLst>
          </p:cNvPr>
          <p:cNvSpPr/>
          <p:nvPr/>
        </p:nvSpPr>
        <p:spPr>
          <a:xfrm>
            <a:off x="4966592" y="2068447"/>
            <a:ext cx="2009711" cy="1166708"/>
          </a:xfrm>
          <a:prstGeom prst="round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9DE5337-F002-45DB-8841-FED48CD1A9D1}"/>
              </a:ext>
            </a:extLst>
          </p:cNvPr>
          <p:cNvSpPr/>
          <p:nvPr/>
        </p:nvSpPr>
        <p:spPr>
          <a:xfrm>
            <a:off x="4995377" y="2114136"/>
            <a:ext cx="1872762" cy="995729"/>
          </a:xfrm>
          <a:custGeom>
            <a:avLst/>
            <a:gdLst>
              <a:gd name="connsiteX0" fmla="*/ 0 w 2497016"/>
              <a:gd name="connsiteY0" fmla="*/ 1327639 h 1327639"/>
              <a:gd name="connsiteX1" fmla="*/ 756139 w 2497016"/>
              <a:gd name="connsiteY1" fmla="*/ 1134208 h 1327639"/>
              <a:gd name="connsiteX2" fmla="*/ 1028700 w 2497016"/>
              <a:gd name="connsiteY2" fmla="*/ 685800 h 1327639"/>
              <a:gd name="connsiteX3" fmla="*/ 1688123 w 2497016"/>
              <a:gd name="connsiteY3" fmla="*/ 527539 h 1327639"/>
              <a:gd name="connsiteX4" fmla="*/ 2048608 w 2497016"/>
              <a:gd name="connsiteY4" fmla="*/ 685800 h 1327639"/>
              <a:gd name="connsiteX5" fmla="*/ 2338754 w 2497016"/>
              <a:gd name="connsiteY5" fmla="*/ 334108 h 1327639"/>
              <a:gd name="connsiteX6" fmla="*/ 2497016 w 2497016"/>
              <a:gd name="connsiteY6" fmla="*/ 0 h 132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7016" h="1327639">
                <a:moveTo>
                  <a:pt x="0" y="1327639"/>
                </a:moveTo>
                <a:cubicBezTo>
                  <a:pt x="292344" y="1284410"/>
                  <a:pt x="584689" y="1241181"/>
                  <a:pt x="756139" y="1134208"/>
                </a:cubicBezTo>
                <a:cubicBezTo>
                  <a:pt x="927589" y="1027235"/>
                  <a:pt x="873369" y="786911"/>
                  <a:pt x="1028700" y="685800"/>
                </a:cubicBezTo>
                <a:cubicBezTo>
                  <a:pt x="1184031" y="584689"/>
                  <a:pt x="1518138" y="527539"/>
                  <a:pt x="1688123" y="527539"/>
                </a:cubicBezTo>
                <a:cubicBezTo>
                  <a:pt x="1858108" y="527539"/>
                  <a:pt x="1940170" y="718038"/>
                  <a:pt x="2048608" y="685800"/>
                </a:cubicBezTo>
                <a:cubicBezTo>
                  <a:pt x="2157046" y="653562"/>
                  <a:pt x="2264019" y="448408"/>
                  <a:pt x="2338754" y="334108"/>
                </a:cubicBezTo>
                <a:cubicBezTo>
                  <a:pt x="2413489" y="219808"/>
                  <a:pt x="2455252" y="109904"/>
                  <a:pt x="2497016" y="0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2931AA3-B0F4-4940-8583-31658E0EA683}"/>
              </a:ext>
            </a:extLst>
          </p:cNvPr>
          <p:cNvSpPr txBox="1"/>
          <p:nvPr/>
        </p:nvSpPr>
        <p:spPr>
          <a:xfrm>
            <a:off x="4986374" y="2059973"/>
            <a:ext cx="198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>
                <a:solidFill>
                  <a:srgbClr val="9966FF"/>
                </a:solidFill>
              </a:rPr>
              <a:t>Warehousing</a:t>
            </a:r>
            <a:endParaRPr lang="nl-NL" sz="2400" dirty="0">
              <a:solidFill>
                <a:srgbClr val="9966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B68E5-EAA2-47E7-A845-04EF91AB9B0D}"/>
              </a:ext>
            </a:extLst>
          </p:cNvPr>
          <p:cNvSpPr txBox="1"/>
          <p:nvPr/>
        </p:nvSpPr>
        <p:spPr>
          <a:xfrm>
            <a:off x="5662726" y="2773501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>
                <a:solidFill>
                  <a:srgbClr val="9933FF"/>
                </a:solidFill>
              </a:rPr>
              <a:t>Shipping</a:t>
            </a:r>
            <a:endParaRPr lang="nl-NL" sz="2400" dirty="0">
              <a:solidFill>
                <a:srgbClr val="9933FF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692FFFC-EDF9-417B-A804-9B795A8F70A4}"/>
              </a:ext>
            </a:extLst>
          </p:cNvPr>
          <p:cNvSpPr txBox="1"/>
          <p:nvPr/>
        </p:nvSpPr>
        <p:spPr>
          <a:xfrm>
            <a:off x="5745890" y="2127587"/>
            <a:ext cx="550151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4950" dirty="0"/>
              <a:t>µ</a:t>
            </a:r>
          </a:p>
        </p:txBody>
      </p:sp>
      <p:sp>
        <p:nvSpPr>
          <p:cNvPr id="8" name="Arrow: Left-Right 7">
            <a:extLst>
              <a:ext uri="{FF2B5EF4-FFF2-40B4-BE49-F238E27FC236}">
                <a16:creationId xmlns:a16="http://schemas.microsoft.com/office/drawing/2014/main" id="{7827891D-E92A-4F2B-8222-D67BD8504B40}"/>
              </a:ext>
            </a:extLst>
          </p:cNvPr>
          <p:cNvSpPr/>
          <p:nvPr/>
        </p:nvSpPr>
        <p:spPr>
          <a:xfrm>
            <a:off x="3921926" y="2451356"/>
            <a:ext cx="870287" cy="50159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</p:spTree>
    <p:extLst>
      <p:ext uri="{BB962C8B-B14F-4D97-AF65-F5344CB8AC3E}">
        <p14:creationId xmlns:p14="http://schemas.microsoft.com/office/powerpoint/2010/main" val="410795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How?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37499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microservice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do </a:t>
            </a:r>
            <a:r>
              <a:rPr lang="nl-NL" dirty="0" err="1"/>
              <a:t>functional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technical</a:t>
            </a:r>
            <a:r>
              <a:rPr lang="nl-NL" dirty="0"/>
              <a:t> </a:t>
            </a:r>
            <a:r>
              <a:rPr lang="nl-NL" dirty="0" err="1"/>
              <a:t>evolution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deployment</a:t>
            </a:r>
            <a:r>
              <a:rPr lang="nl-NL" dirty="0"/>
              <a:t> </a:t>
            </a:r>
            <a:r>
              <a:rPr lang="nl-NL" dirty="0" err="1"/>
              <a:t>continuously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independently</a:t>
            </a:r>
            <a:endParaRPr lang="nl-NL" dirty="0"/>
          </a:p>
          <a:p>
            <a:r>
              <a:rPr lang="en-US" dirty="0"/>
              <a:t>The business ownership is clearly defined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grpSp>
        <p:nvGrpSpPr>
          <p:cNvPr id="11" name="Group 10"/>
          <p:cNvGrpSpPr/>
          <p:nvPr/>
        </p:nvGrpSpPr>
        <p:grpSpPr>
          <a:xfrm>
            <a:off x="6877692" y="936000"/>
            <a:ext cx="1752547" cy="1503172"/>
            <a:chOff x="5430981" y="2001982"/>
            <a:chExt cx="1752600" cy="1503218"/>
          </a:xfrm>
        </p:grpSpPr>
        <p:sp>
          <p:nvSpPr>
            <p:cNvPr id="12" name="Oval 11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15" name="Straight Connector 14"/>
            <p:cNvCxnSpPr>
              <a:stCxn id="12" idx="2"/>
              <a:endCxn id="12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809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API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</a:p>
          <a:p>
            <a:r>
              <a:rPr lang="nl-NL" sz="1400" dirty="0" err="1"/>
              <a:t>Interaction</a:t>
            </a:r>
            <a:r>
              <a:rPr lang="nl-NL" sz="1400" dirty="0"/>
              <a:t> API</a:t>
            </a:r>
          </a:p>
          <a:p>
            <a:pPr lvl="1"/>
            <a:r>
              <a:rPr lang="nl-NL" sz="1400" dirty="0"/>
              <a:t>REST Resources &amp; Operations 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C7618E3-AB0A-4300-8B8E-B8E57E911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742C69-3995-4AEA-954A-60F5C3029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nl-NL" dirty="0"/>
              <a:t>The </a:t>
            </a:r>
            <a:r>
              <a:rPr lang="nl-NL" dirty="0" err="1"/>
              <a:t>challenge</a:t>
            </a:r>
            <a:endParaRPr lang="nl-NL" dirty="0"/>
          </a:p>
          <a:p>
            <a:pPr lvl="1"/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of microservices</a:t>
            </a:r>
          </a:p>
          <a:p>
            <a:pPr lvl="1"/>
            <a:r>
              <a:rPr lang="nl-NL" dirty="0" err="1"/>
              <a:t>Implementing</a:t>
            </a:r>
            <a:r>
              <a:rPr lang="nl-NL" dirty="0"/>
              <a:t> a microservice</a:t>
            </a:r>
          </a:p>
          <a:p>
            <a:pPr lvl="2"/>
            <a:r>
              <a:rPr lang="nl-NL" dirty="0"/>
              <a:t>The container </a:t>
            </a:r>
            <a:r>
              <a:rPr lang="nl-NL" dirty="0" err="1"/>
              <a:t>artifact</a:t>
            </a:r>
            <a:endParaRPr lang="nl-NL" dirty="0"/>
          </a:p>
          <a:p>
            <a:pPr lvl="2"/>
            <a:r>
              <a:rPr lang="nl-NL" dirty="0"/>
              <a:t>Data</a:t>
            </a:r>
          </a:p>
          <a:p>
            <a:pPr lvl="1"/>
            <a:r>
              <a:rPr lang="nl-NL" dirty="0"/>
              <a:t>The microservices platform</a:t>
            </a:r>
          </a:p>
          <a:p>
            <a:pPr lvl="2"/>
            <a:r>
              <a:rPr lang="nl-NL" dirty="0"/>
              <a:t>Run </a:t>
            </a:r>
            <a:r>
              <a:rPr lang="nl-NL" dirty="0" err="1"/>
              <a:t>one</a:t>
            </a:r>
            <a:r>
              <a:rPr lang="nl-NL" dirty="0"/>
              <a:t>, </a:t>
            </a:r>
            <a:r>
              <a:rPr lang="nl-NL" dirty="0" err="1"/>
              <a:t>Scale</a:t>
            </a:r>
            <a:endParaRPr lang="nl-NL" dirty="0"/>
          </a:p>
          <a:p>
            <a:pPr lvl="2"/>
            <a:r>
              <a:rPr lang="nl-NL" dirty="0"/>
              <a:t>Team up </a:t>
            </a:r>
            <a:r>
              <a:rPr lang="nl-NL" dirty="0" err="1"/>
              <a:t>many</a:t>
            </a:r>
            <a:endParaRPr lang="nl-NL" dirty="0"/>
          </a:p>
          <a:p>
            <a:pPr lvl="1"/>
            <a:r>
              <a:rPr lang="nl-NL" dirty="0" err="1"/>
              <a:t>Ops</a:t>
            </a:r>
            <a:r>
              <a:rPr lang="nl-NL" dirty="0"/>
              <a:t> on microservices </a:t>
            </a:r>
          </a:p>
          <a:p>
            <a:pPr lvl="2"/>
            <a:r>
              <a:rPr lang="nl-NL" dirty="0"/>
              <a:t>Route, </a:t>
            </a:r>
            <a:r>
              <a:rPr lang="nl-NL" dirty="0" err="1"/>
              <a:t>throttle</a:t>
            </a:r>
            <a:r>
              <a:rPr lang="nl-NL" dirty="0"/>
              <a:t>, </a:t>
            </a:r>
            <a:r>
              <a:rPr lang="nl-NL" dirty="0" err="1"/>
              <a:t>authorize</a:t>
            </a:r>
            <a:r>
              <a:rPr lang="nl-NL" dirty="0"/>
              <a:t>, </a:t>
            </a:r>
            <a:r>
              <a:rPr lang="nl-NL" dirty="0" err="1"/>
              <a:t>scale</a:t>
            </a:r>
            <a:endParaRPr lang="nl-NL" dirty="0"/>
          </a:p>
          <a:p>
            <a:pPr lvl="2"/>
            <a:r>
              <a:rPr lang="nl-NL" dirty="0"/>
              <a:t>Monitor (end user </a:t>
            </a:r>
            <a:r>
              <a:rPr lang="nl-NL" dirty="0" err="1"/>
              <a:t>experience</a:t>
            </a:r>
            <a:r>
              <a:rPr lang="nl-NL" dirty="0"/>
              <a:t>, SLA), track &amp; </a:t>
            </a:r>
            <a:r>
              <a:rPr lang="nl-NL" dirty="0" err="1"/>
              <a:t>trace</a:t>
            </a:r>
            <a:r>
              <a:rPr lang="nl-NL" dirty="0"/>
              <a:t> (</a:t>
            </a:r>
            <a:r>
              <a:rPr lang="nl-NL" dirty="0" err="1"/>
              <a:t>flows</a:t>
            </a:r>
            <a:r>
              <a:rPr lang="nl-NL" dirty="0"/>
              <a:t> &amp; </a:t>
            </a:r>
            <a:r>
              <a:rPr lang="nl-NL" dirty="0" err="1"/>
              <a:t>chains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User Interface?</a:t>
            </a:r>
          </a:p>
          <a:p>
            <a:pPr lvl="1"/>
            <a:r>
              <a:rPr lang="nl-NL" dirty="0" err="1"/>
              <a:t>Serverless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808DF4-255E-42AD-9C9F-7B41EEF91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Implementing Microservices on Oracle Cloud: Open, Manageable, Polyglot, and Scalable</a:t>
            </a:r>
            <a:endParaRPr lang="nl-NL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06AB43-53B3-4657-BA45-57EE3CC8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10022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microservices</a:t>
            </a:r>
            <a:r>
              <a:rPr lang="en-US" dirty="0"/>
              <a:t>: design &amp; implement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&amp; Team ownership of application and associated platform</a:t>
            </a:r>
          </a:p>
          <a:p>
            <a:r>
              <a:rPr lang="en-US" dirty="0"/>
              <a:t>Automated CD – including regression test</a:t>
            </a:r>
          </a:p>
          <a:p>
            <a:r>
              <a:rPr lang="en-US" dirty="0"/>
              <a:t>Open (standards, protocols) on the outside, </a:t>
            </a:r>
            <a:br>
              <a:rPr lang="en-US" dirty="0"/>
            </a:br>
            <a:r>
              <a:rPr lang="en-US" dirty="0"/>
              <a:t>whatever you like inside</a:t>
            </a:r>
          </a:p>
          <a:p>
            <a:r>
              <a:rPr lang="nl-NL" dirty="0" err="1"/>
              <a:t>Deployable</a:t>
            </a:r>
            <a:r>
              <a:rPr lang="nl-NL" dirty="0"/>
              <a:t> on </a:t>
            </a:r>
            <a:r>
              <a:rPr lang="nl-NL" dirty="0" err="1"/>
              <a:t>enterprise</a:t>
            </a:r>
            <a:r>
              <a:rPr lang="nl-NL" dirty="0"/>
              <a:t> </a:t>
            </a:r>
            <a:r>
              <a:rPr lang="nl-NL" dirty="0" err="1"/>
              <a:t>standardized</a:t>
            </a:r>
            <a:r>
              <a:rPr lang="nl-NL" dirty="0"/>
              <a:t> microservices platform </a:t>
            </a:r>
          </a:p>
          <a:p>
            <a:r>
              <a:rPr lang="en-US" dirty="0"/>
              <a:t>API &amp; Event</a:t>
            </a:r>
          </a:p>
          <a:p>
            <a:pPr lvl="1"/>
            <a:r>
              <a:rPr lang="en-US" dirty="0"/>
              <a:t>Standard protocols for interaction</a:t>
            </a:r>
          </a:p>
          <a:p>
            <a:r>
              <a:rPr lang="en-US" dirty="0"/>
              <a:t>Horizontally scalable: multiple parallel instances</a:t>
            </a:r>
          </a:p>
          <a:p>
            <a:r>
              <a:rPr lang="en-US" dirty="0"/>
              <a:t>Stateless instances – horizontally scalable up &amp; down,</a:t>
            </a:r>
            <a:br>
              <a:rPr lang="en-US" dirty="0"/>
            </a:br>
            <a:r>
              <a:rPr lang="en-US" dirty="0"/>
              <a:t>can handle fail over &amp; restart</a:t>
            </a:r>
          </a:p>
          <a:p>
            <a:r>
              <a:rPr lang="en-US" dirty="0"/>
              <a:t>Private Bounded (Data) Context</a:t>
            </a:r>
          </a:p>
          <a:p>
            <a:pPr lvl="1"/>
            <a:r>
              <a:rPr lang="en-US" dirty="0"/>
              <a:t>Including derived data from other domains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3074" name="Picture 2" descr="Image result for multiple personality disor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06" y="2511647"/>
            <a:ext cx="3072454" cy="17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795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6" name="Picture 2" descr="Image result for viktor kortsch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356" y="288000"/>
            <a:ext cx="3863644" cy="419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6815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3383922" y="3140170"/>
            <a:ext cx="3094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Generic Platform for running </a:t>
            </a:r>
            <a:r>
              <a:rPr lang="en-US" sz="1200" dirty="0" err="1"/>
              <a:t>microservices</a:t>
            </a:r>
            <a:endParaRPr lang="nl-NL" sz="12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pic>
        <p:nvPicPr>
          <p:cNvPr id="2050" name="Picture 2" descr="Image result for viktor kortsch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4" y="138873"/>
            <a:ext cx="1021082" cy="11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55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95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Maintaining Derived Data in Bounded Context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75" y="3996279"/>
            <a:ext cx="1155698" cy="528319"/>
          </a:xfrm>
          <a:prstGeom prst="rect">
            <a:avLst/>
          </a:prstGeom>
        </p:spPr>
      </p:pic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3" y="340596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5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20525" y="1253258"/>
              <a:ext cx="911361" cy="741397"/>
            </a:xfrm>
            <a:prstGeom prst="rect">
              <a:avLst/>
            </a:prstGeom>
          </p:spPr>
        </p:pic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7780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r>
                <a:rPr lang="en-US" dirty="0"/>
                <a:t>Container</a:t>
              </a: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pic>
        <p:nvPicPr>
          <p:cNvPr id="25" name="Snagit_PPTCA92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88" y="2340002"/>
            <a:ext cx="583570" cy="44569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10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20525" y="1253258"/>
              <a:ext cx="911361" cy="741397"/>
            </a:xfrm>
            <a:prstGeom prst="rect">
              <a:avLst/>
            </a:prstGeom>
          </p:spPr>
        </p:pic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7780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r>
                <a:rPr lang="en-US" dirty="0"/>
                <a:t>Container</a:t>
              </a: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0280" y="3125424"/>
            <a:ext cx="434378" cy="381033"/>
          </a:xfrm>
          <a:prstGeom prst="rect">
            <a:avLst/>
          </a:prstGeom>
        </p:spPr>
      </p:pic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862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based </a:t>
            </a:r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645320" y="3522763"/>
            <a:ext cx="1378132" cy="7053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Customers</a:t>
            </a:r>
          </a:p>
          <a:p>
            <a:pPr algn="ctr"/>
            <a:endParaRPr lang="en-US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3121047" y="3522763"/>
            <a:ext cx="1378132" cy="7053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Orders</a:t>
            </a:r>
          </a:p>
          <a:p>
            <a:pPr algn="ctr"/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596774" y="3522763"/>
            <a:ext cx="1378132" cy="7053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Products</a:t>
            </a:r>
          </a:p>
          <a:p>
            <a:pPr algn="ctr"/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6072501" y="3522763"/>
            <a:ext cx="1378132" cy="70539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Loyalty</a:t>
            </a:r>
          </a:p>
          <a:p>
            <a:pPr algn="ctr"/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7548228" y="3522763"/>
            <a:ext cx="1378132" cy="7053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Finance</a:t>
            </a:r>
          </a:p>
          <a:p>
            <a:pPr algn="ctr"/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195719" y="3522763"/>
            <a:ext cx="1352006" cy="7053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dk1"/>
                </a:solidFill>
              </a:rPr>
              <a:t>µ </a:t>
            </a:r>
            <a:r>
              <a:rPr lang="en-US" sz="1013" dirty="0"/>
              <a:t>Logistics</a:t>
            </a:r>
          </a:p>
          <a:p>
            <a:pPr algn="ctr"/>
            <a:endParaRPr lang="nl-NL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1900176" y="1295689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  <a:endParaRPr lang="nl-NL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189710" y="2029003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10198" y="2029003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30685" y="2029003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251173" y="2029003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71661" y="2029003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956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Elbow Connector 50"/>
          <p:cNvCxnSpPr>
            <a:stCxn id="7" idx="2"/>
          </p:cNvCxnSpPr>
          <p:nvPr/>
        </p:nvCxnSpPr>
        <p:spPr>
          <a:xfrm rot="5400000">
            <a:off x="2856039" y="2080375"/>
            <a:ext cx="2301880" cy="1773389"/>
          </a:xfrm>
          <a:prstGeom prst="bentConnector3">
            <a:avLst>
              <a:gd name="adj1" fmla="val 593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7" idx="2"/>
          </p:cNvCxnSpPr>
          <p:nvPr/>
        </p:nvCxnSpPr>
        <p:spPr>
          <a:xfrm rot="5400000">
            <a:off x="3612400" y="2851158"/>
            <a:ext cx="2316302" cy="246243"/>
          </a:xfrm>
          <a:prstGeom prst="bentConnector3">
            <a:avLst>
              <a:gd name="adj1" fmla="val 584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2"/>
            <a:endCxn id="6" idx="0"/>
          </p:cNvCxnSpPr>
          <p:nvPr/>
        </p:nvCxnSpPr>
        <p:spPr>
          <a:xfrm rot="16200000" flipH="1">
            <a:off x="4377026" y="2332775"/>
            <a:ext cx="2332182" cy="1298890"/>
          </a:xfrm>
          <a:prstGeom prst="bentConnector3">
            <a:avLst>
              <a:gd name="adj1" fmla="val 5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7" idx="2"/>
            <a:endCxn id="12" idx="0"/>
          </p:cNvCxnSpPr>
          <p:nvPr/>
        </p:nvCxnSpPr>
        <p:spPr>
          <a:xfrm rot="16200000" flipH="1">
            <a:off x="5181242" y="1528559"/>
            <a:ext cx="2332247" cy="2907386"/>
          </a:xfrm>
          <a:prstGeom prst="bentConnector3">
            <a:avLst>
              <a:gd name="adj1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7" idx="1"/>
            <a:endCxn id="8" idx="3"/>
          </p:cNvCxnSpPr>
          <p:nvPr/>
        </p:nvCxnSpPr>
        <p:spPr>
          <a:xfrm rot="10800000" flipV="1">
            <a:off x="1954077" y="1457406"/>
            <a:ext cx="1138555" cy="2286404"/>
          </a:xfrm>
          <a:prstGeom prst="bentConnector3">
            <a:avLst>
              <a:gd name="adj1" fmla="val 832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7" idx="1"/>
            <a:endCxn id="5" idx="3"/>
          </p:cNvCxnSpPr>
          <p:nvPr/>
        </p:nvCxnSpPr>
        <p:spPr>
          <a:xfrm rot="10800000" flipV="1">
            <a:off x="1648802" y="1457406"/>
            <a:ext cx="1443830" cy="1005327"/>
          </a:xfrm>
          <a:prstGeom prst="bentConnector3">
            <a:avLst>
              <a:gd name="adj1" fmla="val 803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7837108" y="290828"/>
            <a:ext cx="813371" cy="14307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Monitor</a:t>
            </a:r>
            <a:endParaRPr lang="nl-NL" sz="1013" dirty="0"/>
          </a:p>
        </p:txBody>
      </p:sp>
      <p:pic>
        <p:nvPicPr>
          <p:cNvPr id="8198" name="Picture 6" descr="Image result for stethoscop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29842" y="1415930"/>
            <a:ext cx="2156716" cy="16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…. Event-(First) Driven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3937202" y="4148311"/>
            <a:ext cx="1352006" cy="77724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Order</a:t>
            </a:r>
            <a:endParaRPr lang="nl-NL" sz="1013" dirty="0"/>
          </a:p>
        </p:txBody>
      </p:sp>
      <p:sp>
        <p:nvSpPr>
          <p:cNvPr id="5" name="Rounded Rectangle 4"/>
          <p:cNvSpPr/>
          <p:nvPr/>
        </p:nvSpPr>
        <p:spPr>
          <a:xfrm>
            <a:off x="296795" y="1923890"/>
            <a:ext cx="1352006" cy="10776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Products</a:t>
            </a:r>
            <a:endParaRPr lang="nl-NL" sz="1013" dirty="0"/>
          </a:p>
        </p:txBody>
      </p:sp>
      <p:sp>
        <p:nvSpPr>
          <p:cNvPr id="6" name="Rounded Rectangle 5"/>
          <p:cNvSpPr/>
          <p:nvPr/>
        </p:nvSpPr>
        <p:spPr>
          <a:xfrm>
            <a:off x="5516560" y="4148311"/>
            <a:ext cx="1352006" cy="7772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Logistics</a:t>
            </a:r>
            <a:endParaRPr lang="nl-NL" sz="1013" dirty="0"/>
          </a:p>
        </p:txBody>
      </p:sp>
      <p:sp>
        <p:nvSpPr>
          <p:cNvPr id="7" name="Rounded Rectangle 6"/>
          <p:cNvSpPr/>
          <p:nvPr/>
        </p:nvSpPr>
        <p:spPr>
          <a:xfrm>
            <a:off x="3092631" y="1098683"/>
            <a:ext cx="3602083" cy="717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Shop</a:t>
            </a:r>
            <a:endParaRPr lang="nl-NL" sz="1013" dirty="0"/>
          </a:p>
        </p:txBody>
      </p:sp>
      <p:sp>
        <p:nvSpPr>
          <p:cNvPr id="8" name="Rounded Rectangle 7"/>
          <p:cNvSpPr/>
          <p:nvPr/>
        </p:nvSpPr>
        <p:spPr>
          <a:xfrm>
            <a:off x="602071" y="3355190"/>
            <a:ext cx="1352006" cy="7772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Customers</a:t>
            </a:r>
            <a:endParaRPr lang="nl-NL" sz="1013" dirty="0"/>
          </a:p>
        </p:txBody>
      </p:sp>
      <p:sp>
        <p:nvSpPr>
          <p:cNvPr id="9" name="Rounded Rectangle 8"/>
          <p:cNvSpPr/>
          <p:nvPr/>
        </p:nvSpPr>
        <p:spPr>
          <a:xfrm>
            <a:off x="2357845" y="4148311"/>
            <a:ext cx="1352006" cy="77724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Loyalty Program</a:t>
            </a:r>
            <a:endParaRPr lang="nl-NL" sz="1013" dirty="0"/>
          </a:p>
        </p:txBody>
      </p:sp>
      <p:sp>
        <p:nvSpPr>
          <p:cNvPr id="12" name="Rounded Rectangle 11"/>
          <p:cNvSpPr/>
          <p:nvPr/>
        </p:nvSpPr>
        <p:spPr>
          <a:xfrm>
            <a:off x="7125056" y="4148375"/>
            <a:ext cx="1352006" cy="77724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Finance</a:t>
            </a:r>
            <a:endParaRPr lang="nl-NL" sz="1013" dirty="0"/>
          </a:p>
        </p:txBody>
      </p:sp>
      <p:sp>
        <p:nvSpPr>
          <p:cNvPr id="13" name="Rounded Rectangle 12"/>
          <p:cNvSpPr/>
          <p:nvPr/>
        </p:nvSpPr>
        <p:spPr>
          <a:xfrm>
            <a:off x="2324804" y="2338728"/>
            <a:ext cx="5138315" cy="66284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</a:p>
          <a:p>
            <a:pPr algn="ctr"/>
            <a:endParaRPr lang="en-US" sz="1013" dirty="0"/>
          </a:p>
          <a:p>
            <a:pPr algn="ctr"/>
            <a:endParaRPr lang="nl-NL" sz="1013" dirty="0"/>
          </a:p>
        </p:txBody>
      </p:sp>
      <p:sp>
        <p:nvSpPr>
          <p:cNvPr id="11" name="Rounded Rectangle 10"/>
          <p:cNvSpPr/>
          <p:nvPr/>
        </p:nvSpPr>
        <p:spPr>
          <a:xfrm>
            <a:off x="2494139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X</a:t>
            </a:r>
            <a:endParaRPr lang="nl-NL" sz="1013" dirty="0"/>
          </a:p>
        </p:txBody>
      </p:sp>
      <p:sp>
        <p:nvSpPr>
          <p:cNvPr id="14" name="Rounded Rectangle 13"/>
          <p:cNvSpPr/>
          <p:nvPr/>
        </p:nvSpPr>
        <p:spPr>
          <a:xfrm>
            <a:off x="3813713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Y</a:t>
            </a:r>
            <a:endParaRPr lang="nl-NL" sz="1013" dirty="0"/>
          </a:p>
        </p:txBody>
      </p:sp>
      <p:sp>
        <p:nvSpPr>
          <p:cNvPr id="15" name="Rounded Rectangle 14"/>
          <p:cNvSpPr/>
          <p:nvPr/>
        </p:nvSpPr>
        <p:spPr>
          <a:xfrm>
            <a:off x="5133287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Z</a:t>
            </a:r>
            <a:endParaRPr lang="nl-NL" sz="1013" dirty="0"/>
          </a:p>
        </p:txBody>
      </p:sp>
      <p:sp>
        <p:nvSpPr>
          <p:cNvPr id="16" name="Rounded Rectangle 15"/>
          <p:cNvSpPr/>
          <p:nvPr/>
        </p:nvSpPr>
        <p:spPr>
          <a:xfrm>
            <a:off x="6452860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Q</a:t>
            </a:r>
            <a:endParaRPr lang="nl-NL" sz="1013" dirty="0"/>
          </a:p>
        </p:txBody>
      </p:sp>
      <p:sp>
        <p:nvSpPr>
          <p:cNvPr id="20" name="Oval Callout 19"/>
          <p:cNvSpPr/>
          <p:nvPr/>
        </p:nvSpPr>
        <p:spPr>
          <a:xfrm>
            <a:off x="7618853" y="3250503"/>
            <a:ext cx="1275549" cy="542139"/>
          </a:xfrm>
          <a:prstGeom prst="wedgeEllipseCallout">
            <a:avLst>
              <a:gd name="adj1" fmla="val -16204"/>
              <a:gd name="adj2" fmla="val 1423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1" name="Lightning Bolt 20"/>
          <p:cNvSpPr/>
          <p:nvPr/>
        </p:nvSpPr>
        <p:spPr>
          <a:xfrm>
            <a:off x="7503303" y="3251356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TextBox 21"/>
          <p:cNvSpPr txBox="1"/>
          <p:nvPr/>
        </p:nvSpPr>
        <p:spPr>
          <a:xfrm>
            <a:off x="7665464" y="3266082"/>
            <a:ext cx="12060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Payment </a:t>
            </a:r>
            <a:br>
              <a:rPr lang="en-US" sz="900" dirty="0"/>
            </a:br>
            <a:r>
              <a:rPr lang="en-US" sz="900" dirty="0"/>
              <a:t>Received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Customer Frozen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5519154" y="3527036"/>
            <a:ext cx="1275549" cy="465845"/>
          </a:xfrm>
          <a:prstGeom prst="wedgeEllipseCallout">
            <a:avLst>
              <a:gd name="adj1" fmla="val -31309"/>
              <a:gd name="adj2" fmla="val 1115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Lightning Bolt 23"/>
          <p:cNvSpPr/>
          <p:nvPr/>
        </p:nvSpPr>
        <p:spPr>
          <a:xfrm>
            <a:off x="5410232" y="3371071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TextBox 24"/>
          <p:cNvSpPr txBox="1"/>
          <p:nvPr/>
        </p:nvSpPr>
        <p:spPr>
          <a:xfrm>
            <a:off x="5674033" y="3519998"/>
            <a:ext cx="1002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Product Stock </a:t>
            </a:r>
            <a:br>
              <a:rPr lang="en-US" sz="800" dirty="0"/>
            </a:br>
            <a:r>
              <a:rPr lang="en-US" sz="800" dirty="0"/>
              <a:t>Update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Shipping News</a:t>
            </a:r>
            <a:endParaRPr lang="nl-NL" sz="800" dirty="0"/>
          </a:p>
        </p:txBody>
      </p:sp>
      <p:sp>
        <p:nvSpPr>
          <p:cNvPr id="26" name="Oval Callout 25"/>
          <p:cNvSpPr/>
          <p:nvPr/>
        </p:nvSpPr>
        <p:spPr>
          <a:xfrm>
            <a:off x="3857130" y="3524175"/>
            <a:ext cx="1275549" cy="465845"/>
          </a:xfrm>
          <a:prstGeom prst="wedgeEllipseCallout">
            <a:avLst>
              <a:gd name="adj1" fmla="val 1371"/>
              <a:gd name="adj2" fmla="val 1216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Lightning Bolt 26"/>
          <p:cNvSpPr/>
          <p:nvPr/>
        </p:nvSpPr>
        <p:spPr>
          <a:xfrm>
            <a:off x="3813526" y="3368210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8" name="TextBox 27"/>
          <p:cNvSpPr txBox="1"/>
          <p:nvPr/>
        </p:nvSpPr>
        <p:spPr>
          <a:xfrm>
            <a:off x="3921852" y="3565515"/>
            <a:ext cx="11548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Create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Cancelled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nl-NL" sz="900" dirty="0"/>
          </a:p>
        </p:txBody>
      </p:sp>
      <p:sp>
        <p:nvSpPr>
          <p:cNvPr id="29" name="Oval Callout 28"/>
          <p:cNvSpPr/>
          <p:nvPr/>
        </p:nvSpPr>
        <p:spPr>
          <a:xfrm>
            <a:off x="2325741" y="3521314"/>
            <a:ext cx="1275549" cy="465845"/>
          </a:xfrm>
          <a:prstGeom prst="wedgeEllipseCallout">
            <a:avLst>
              <a:gd name="adj1" fmla="val 2953"/>
              <a:gd name="adj2" fmla="val 1260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Lightning Bolt 29"/>
          <p:cNvSpPr/>
          <p:nvPr/>
        </p:nvSpPr>
        <p:spPr>
          <a:xfrm>
            <a:off x="2216819" y="3365349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TextBox 30"/>
          <p:cNvSpPr txBox="1"/>
          <p:nvPr/>
        </p:nvSpPr>
        <p:spPr>
          <a:xfrm>
            <a:off x="2472621" y="3548362"/>
            <a:ext cx="114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Loyalty </a:t>
            </a:r>
            <a:br>
              <a:rPr lang="en-US" sz="800" dirty="0"/>
            </a:br>
            <a:r>
              <a:rPr lang="en-US" sz="800" dirty="0"/>
              <a:t>Status Change</a:t>
            </a:r>
            <a:endParaRPr lang="nl-NL" sz="800" dirty="0"/>
          </a:p>
        </p:txBody>
      </p:sp>
      <p:sp>
        <p:nvSpPr>
          <p:cNvPr id="35" name="Oval Callout 34"/>
          <p:cNvSpPr/>
          <p:nvPr/>
        </p:nvSpPr>
        <p:spPr>
          <a:xfrm>
            <a:off x="1271994" y="1098683"/>
            <a:ext cx="1314452" cy="628592"/>
          </a:xfrm>
          <a:prstGeom prst="wedgeEllipseCallout">
            <a:avLst>
              <a:gd name="adj1" fmla="val -43232"/>
              <a:gd name="adj2" fmla="val 1162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6" name="Lightning Bolt 35"/>
          <p:cNvSpPr/>
          <p:nvPr/>
        </p:nvSpPr>
        <p:spPr>
          <a:xfrm>
            <a:off x="1110629" y="1046160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TextBox 36"/>
          <p:cNvSpPr txBox="1"/>
          <p:nvPr/>
        </p:nvSpPr>
        <p:spPr>
          <a:xfrm>
            <a:off x="1360093" y="1158917"/>
            <a:ext cx="11804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Product Update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Product added </a:t>
            </a:r>
            <a:br>
              <a:rPr lang="en-US" sz="900" dirty="0"/>
            </a:br>
            <a:r>
              <a:rPr lang="en-US" sz="900" dirty="0"/>
              <a:t>to Shopping Cart</a:t>
            </a:r>
          </a:p>
        </p:txBody>
      </p:sp>
      <p:sp>
        <p:nvSpPr>
          <p:cNvPr id="38" name="Oval Callout 37"/>
          <p:cNvSpPr/>
          <p:nvPr/>
        </p:nvSpPr>
        <p:spPr>
          <a:xfrm>
            <a:off x="219796" y="3122268"/>
            <a:ext cx="1828392" cy="465845"/>
          </a:xfrm>
          <a:prstGeom prst="wedgeEllipseCallout">
            <a:avLst>
              <a:gd name="adj1" fmla="val 13599"/>
              <a:gd name="adj2" fmla="val 840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9" name="Lightning Bolt 38"/>
          <p:cNvSpPr/>
          <p:nvPr/>
        </p:nvSpPr>
        <p:spPr>
          <a:xfrm>
            <a:off x="27536" y="2994496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TextBox 39"/>
          <p:cNvSpPr txBox="1"/>
          <p:nvPr/>
        </p:nvSpPr>
        <p:spPr>
          <a:xfrm>
            <a:off x="348693" y="3128697"/>
            <a:ext cx="152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New Customer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Profile Changed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Sign In</a:t>
            </a:r>
            <a:endParaRPr lang="nl-NL" sz="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341" y="320987"/>
            <a:ext cx="199441" cy="254287"/>
          </a:xfrm>
          <a:prstGeom prst="rect">
            <a:avLst/>
          </a:prstGeom>
        </p:spPr>
      </p:pic>
      <p:pic>
        <p:nvPicPr>
          <p:cNvPr id="44" name="Picture 12" descr="Image result for logo elastic ind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00" y="575274"/>
            <a:ext cx="639398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0039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C1A2-0DE5-47AA-A3CF-9A64D025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EEB10-D1E1-4FAB-B749-98BF39DB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FB1D6-6FFF-4858-B552-56F4181E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37</a:t>
            </a:fld>
            <a:endParaRPr lang="nl-NL"/>
          </a:p>
        </p:txBody>
      </p:sp>
      <p:sp>
        <p:nvSpPr>
          <p:cNvPr id="5" name="Rounded Rectangle 53">
            <a:extLst>
              <a:ext uri="{FF2B5EF4-FFF2-40B4-BE49-F238E27FC236}">
                <a16:creationId xmlns:a16="http://schemas.microsoft.com/office/drawing/2014/main" id="{0864D323-36EF-4270-A5F9-BA0D6C1542DB}"/>
              </a:ext>
            </a:extLst>
          </p:cNvPr>
          <p:cNvSpPr/>
          <p:nvPr/>
        </p:nvSpPr>
        <p:spPr>
          <a:xfrm>
            <a:off x="285865" y="1451928"/>
            <a:ext cx="1037528" cy="39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API Portal</a:t>
            </a:r>
            <a:endParaRPr lang="nl-NL" sz="1013" dirty="0"/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3DCBA1C0-1642-4FDB-A559-B51124345FCD}"/>
              </a:ext>
            </a:extLst>
          </p:cNvPr>
          <p:cNvSpPr/>
          <p:nvPr/>
        </p:nvSpPr>
        <p:spPr>
          <a:xfrm>
            <a:off x="2199612" y="1402058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</a:p>
          <a:p>
            <a:pPr algn="ctr"/>
            <a:endParaRPr lang="nl-NL" sz="2400" dirty="0"/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11136DE1-CE23-4BAE-AB81-5624DE56AECA}"/>
              </a:ext>
            </a:extLst>
          </p:cNvPr>
          <p:cNvSpPr/>
          <p:nvPr/>
        </p:nvSpPr>
        <p:spPr>
          <a:xfrm>
            <a:off x="2489146" y="1943349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C5929D1C-8F4A-4955-8B56-9EE71F0BE14B}"/>
              </a:ext>
            </a:extLst>
          </p:cNvPr>
          <p:cNvSpPr/>
          <p:nvPr/>
        </p:nvSpPr>
        <p:spPr>
          <a:xfrm>
            <a:off x="3509634" y="1943349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D111EE49-924E-4BA5-BD58-8F4795C4AF23}"/>
              </a:ext>
            </a:extLst>
          </p:cNvPr>
          <p:cNvSpPr/>
          <p:nvPr/>
        </p:nvSpPr>
        <p:spPr>
          <a:xfrm>
            <a:off x="4530121" y="1943349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99723F26-E10A-4D60-918E-F436E10C0A5D}"/>
              </a:ext>
            </a:extLst>
          </p:cNvPr>
          <p:cNvSpPr/>
          <p:nvPr/>
        </p:nvSpPr>
        <p:spPr>
          <a:xfrm>
            <a:off x="5550609" y="1943349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696DC5CD-B120-4C10-B5CC-158C4234AD61}"/>
              </a:ext>
            </a:extLst>
          </p:cNvPr>
          <p:cNvSpPr/>
          <p:nvPr/>
        </p:nvSpPr>
        <p:spPr>
          <a:xfrm>
            <a:off x="6571097" y="1943349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67D519-4092-4C3C-AAE1-46BB9AE41A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26" y="1772422"/>
            <a:ext cx="911509" cy="335647"/>
          </a:xfrm>
          <a:prstGeom prst="rect">
            <a:avLst/>
          </a:prstGeom>
        </p:spPr>
      </p:pic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C72AECE1-5F6C-47ED-B78F-106ABE41B6FF}"/>
              </a:ext>
            </a:extLst>
          </p:cNvPr>
          <p:cNvSpPr/>
          <p:nvPr/>
        </p:nvSpPr>
        <p:spPr>
          <a:xfrm>
            <a:off x="1647456" y="2869226"/>
            <a:ext cx="6816561" cy="284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API Platform</a:t>
            </a:r>
            <a:endParaRPr lang="nl-NL" sz="1400" dirty="0"/>
          </a:p>
        </p:txBody>
      </p:sp>
      <p:sp>
        <p:nvSpPr>
          <p:cNvPr id="22" name="Down Arrow 42">
            <a:extLst>
              <a:ext uri="{FF2B5EF4-FFF2-40B4-BE49-F238E27FC236}">
                <a16:creationId xmlns:a16="http://schemas.microsoft.com/office/drawing/2014/main" id="{4268D766-74C3-4C5E-9130-F1E25362C6E9}"/>
              </a:ext>
            </a:extLst>
          </p:cNvPr>
          <p:cNvSpPr/>
          <p:nvPr/>
        </p:nvSpPr>
        <p:spPr>
          <a:xfrm>
            <a:off x="4209063" y="2414313"/>
            <a:ext cx="1333765" cy="510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cxnSp>
        <p:nvCxnSpPr>
          <p:cNvPr id="25" name="Elbow Connector 85">
            <a:extLst>
              <a:ext uri="{FF2B5EF4-FFF2-40B4-BE49-F238E27FC236}">
                <a16:creationId xmlns:a16="http://schemas.microsoft.com/office/drawing/2014/main" id="{D3F4364E-47F8-4853-BCA7-82F81F1DEED4}"/>
              </a:ext>
            </a:extLst>
          </p:cNvPr>
          <p:cNvCxnSpPr>
            <a:stCxn id="14" idx="2"/>
          </p:cNvCxnSpPr>
          <p:nvPr/>
        </p:nvCxnSpPr>
        <p:spPr>
          <a:xfrm rot="5400000">
            <a:off x="2919139" y="1407240"/>
            <a:ext cx="390184" cy="38830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90">
            <a:extLst>
              <a:ext uri="{FF2B5EF4-FFF2-40B4-BE49-F238E27FC236}">
                <a16:creationId xmlns:a16="http://schemas.microsoft.com/office/drawing/2014/main" id="{ABD802B0-A2AC-41BC-B783-C31D7AEF4C78}"/>
              </a:ext>
            </a:extLst>
          </p:cNvPr>
          <p:cNvCxnSpPr>
            <a:stCxn id="14" idx="2"/>
          </p:cNvCxnSpPr>
          <p:nvPr/>
        </p:nvCxnSpPr>
        <p:spPr>
          <a:xfrm rot="5400000">
            <a:off x="3650471" y="2138573"/>
            <a:ext cx="390183" cy="2420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92">
            <a:extLst>
              <a:ext uri="{FF2B5EF4-FFF2-40B4-BE49-F238E27FC236}">
                <a16:creationId xmlns:a16="http://schemas.microsoft.com/office/drawing/2014/main" id="{703E9025-C622-43E2-A58C-A705B107EE44}"/>
              </a:ext>
            </a:extLst>
          </p:cNvPr>
          <p:cNvCxnSpPr>
            <a:stCxn id="14" idx="2"/>
          </p:cNvCxnSpPr>
          <p:nvPr/>
        </p:nvCxnSpPr>
        <p:spPr>
          <a:xfrm rot="5400000">
            <a:off x="4388335" y="2876437"/>
            <a:ext cx="390183" cy="944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94">
            <a:extLst>
              <a:ext uri="{FF2B5EF4-FFF2-40B4-BE49-F238E27FC236}">
                <a16:creationId xmlns:a16="http://schemas.microsoft.com/office/drawing/2014/main" id="{63A36CE7-7E61-4FD1-82DC-5FB531683906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5126198" y="3083194"/>
            <a:ext cx="390183" cy="531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96">
            <a:extLst>
              <a:ext uri="{FF2B5EF4-FFF2-40B4-BE49-F238E27FC236}">
                <a16:creationId xmlns:a16="http://schemas.microsoft.com/office/drawing/2014/main" id="{FA56E0B1-98F8-40E4-A1FC-2B0E90763B29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5864061" y="2345330"/>
            <a:ext cx="390183" cy="2006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98">
            <a:extLst>
              <a:ext uri="{FF2B5EF4-FFF2-40B4-BE49-F238E27FC236}">
                <a16:creationId xmlns:a16="http://schemas.microsoft.com/office/drawing/2014/main" id="{CBF2C819-DDB2-4DA3-B7F4-8D0EEFEE42B9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6601925" y="1607467"/>
            <a:ext cx="390183" cy="3482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71960B9-7554-4493-BDC1-7B2DF74823FF}"/>
              </a:ext>
            </a:extLst>
          </p:cNvPr>
          <p:cNvSpPr/>
          <p:nvPr/>
        </p:nvSpPr>
        <p:spPr>
          <a:xfrm>
            <a:off x="7735332" y="234463"/>
            <a:ext cx="1199868" cy="13598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en-NL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E8BAB59-A8F5-4191-AB3E-5836EBAE0150}"/>
              </a:ext>
            </a:extLst>
          </p:cNvPr>
          <p:cNvSpPr/>
          <p:nvPr/>
        </p:nvSpPr>
        <p:spPr>
          <a:xfrm>
            <a:off x="8035200" y="1594337"/>
            <a:ext cx="324000" cy="133001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20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99163" y="84344"/>
            <a:ext cx="1037528" cy="39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API Portal</a:t>
            </a:r>
            <a:endParaRPr lang="nl-NL" sz="1013" dirty="0"/>
          </a:p>
        </p:txBody>
      </p:sp>
      <p:sp>
        <p:nvSpPr>
          <p:cNvPr id="30" name="Rounded Rectangle 29"/>
          <p:cNvSpPr/>
          <p:nvPr/>
        </p:nvSpPr>
        <p:spPr>
          <a:xfrm>
            <a:off x="310020" y="3630484"/>
            <a:ext cx="789569" cy="54206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2012910" y="34474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</a:p>
          <a:p>
            <a:pPr algn="ctr"/>
            <a:endParaRPr lang="nl-NL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302444" y="575765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22932" y="575765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343419" y="575765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363907" y="575765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384395" y="575765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4" y="404838"/>
            <a:ext cx="911509" cy="335647"/>
          </a:xfrm>
          <a:prstGeom prst="rect">
            <a:avLst/>
          </a:prstGeom>
        </p:spPr>
      </p:pic>
      <p:pic>
        <p:nvPicPr>
          <p:cNvPr id="18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61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759620" y="2176254"/>
            <a:ext cx="1378132" cy="19962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3235347" y="2176254"/>
            <a:ext cx="1378132" cy="19962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4711074" y="2176254"/>
            <a:ext cx="1378132" cy="19962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6186801" y="2176254"/>
            <a:ext cx="1378132" cy="77487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7662528" y="2176254"/>
            <a:ext cx="1378132" cy="19962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310019" y="2176255"/>
            <a:ext cx="1352006" cy="71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dk1"/>
              </a:solidFill>
            </a:endParaRPr>
          </a:p>
        </p:txBody>
      </p:sp>
      <p:pic>
        <p:nvPicPr>
          <p:cNvPr id="27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5" y="4042076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31" y="3677904"/>
            <a:ext cx="199441" cy="254287"/>
          </a:xfrm>
          <a:prstGeom prst="rect">
            <a:avLst/>
          </a:prstGeom>
        </p:spPr>
      </p:pic>
      <p:pic>
        <p:nvPicPr>
          <p:cNvPr id="31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5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Down Arrow 31"/>
          <p:cNvSpPr/>
          <p:nvPr/>
        </p:nvSpPr>
        <p:spPr>
          <a:xfrm>
            <a:off x="495363" y="2856108"/>
            <a:ext cx="258038" cy="963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Rounded Rectangle 32"/>
          <p:cNvSpPr/>
          <p:nvPr/>
        </p:nvSpPr>
        <p:spPr>
          <a:xfrm>
            <a:off x="1460754" y="1501642"/>
            <a:ext cx="6816561" cy="284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API Platform</a:t>
            </a:r>
            <a:endParaRPr lang="nl-NL" sz="1013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747" y="1402058"/>
            <a:ext cx="683114" cy="442450"/>
          </a:xfrm>
          <a:prstGeom prst="rect">
            <a:avLst/>
          </a:prstGeom>
        </p:spPr>
      </p:pic>
      <p:pic>
        <p:nvPicPr>
          <p:cNvPr id="34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349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90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55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72" y="649453"/>
            <a:ext cx="281706" cy="211280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285865" y="1632699"/>
            <a:ext cx="708546" cy="33554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 err="1"/>
              <a:t>Backoffice</a:t>
            </a:r>
            <a:r>
              <a:rPr lang="en-US" sz="825" dirty="0"/>
              <a:t> UI</a:t>
            </a:r>
            <a:endParaRPr lang="nl-NL" sz="825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989" y="1821999"/>
            <a:ext cx="378050" cy="299290"/>
          </a:xfrm>
          <a:prstGeom prst="rect">
            <a:avLst/>
          </a:prstGeom>
        </p:spPr>
      </p:pic>
      <p:sp>
        <p:nvSpPr>
          <p:cNvPr id="39" name="Down Arrow 38"/>
          <p:cNvSpPr/>
          <p:nvPr/>
        </p:nvSpPr>
        <p:spPr>
          <a:xfrm>
            <a:off x="642969" y="1964924"/>
            <a:ext cx="258038" cy="332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40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7" y="2596006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logo elastic inde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3" y="3911635"/>
            <a:ext cx="639398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6" descr="Image result for spring boot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18" y="2267003"/>
            <a:ext cx="1067756" cy="5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Down Arrow 42"/>
          <p:cNvSpPr/>
          <p:nvPr/>
        </p:nvSpPr>
        <p:spPr>
          <a:xfrm>
            <a:off x="4022361" y="1046729"/>
            <a:ext cx="1333765" cy="510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50" name="Snagit_PPTCA9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14" y="4516780"/>
            <a:ext cx="509522" cy="465052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1284676" y="4543224"/>
            <a:ext cx="7174583" cy="284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55" name="Rounded Rectangle 54"/>
          <p:cNvSpPr/>
          <p:nvPr/>
        </p:nvSpPr>
        <p:spPr>
          <a:xfrm>
            <a:off x="92637" y="4385724"/>
            <a:ext cx="1037528" cy="680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Event Schema Registry</a:t>
            </a:r>
          </a:p>
          <a:p>
            <a:pPr algn="ctr"/>
            <a:endParaRPr lang="en-US" sz="1050" dirty="0"/>
          </a:p>
        </p:txBody>
      </p:sp>
      <p:pic>
        <p:nvPicPr>
          <p:cNvPr id="57" name="Picture 14" descr="Image result for logo kafk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03" y="4567124"/>
            <a:ext cx="511644" cy="25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721" y="4846443"/>
            <a:ext cx="544835" cy="173839"/>
          </a:xfrm>
          <a:prstGeom prst="rect">
            <a:avLst/>
          </a:prstGeom>
        </p:spPr>
      </p:pic>
      <p:sp>
        <p:nvSpPr>
          <p:cNvPr id="60" name="AutoShape 2" descr="Image result for kafka logo"/>
          <p:cNvSpPr>
            <a:spLocks noChangeAspect="1" noChangeArrowheads="1"/>
          </p:cNvSpPr>
          <p:nvPr/>
        </p:nvSpPr>
        <p:spPr bwMode="auto">
          <a:xfrm>
            <a:off x="116682" y="-1594248"/>
            <a:ext cx="3321844" cy="33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nl-NL" sz="1013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63" y="4733301"/>
            <a:ext cx="580278" cy="33158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692" y="2825144"/>
            <a:ext cx="448347" cy="298898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1056931" y="3092722"/>
            <a:ext cx="605094" cy="4375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dk1"/>
              </a:solidFill>
            </a:endParaRPr>
          </a:p>
        </p:txBody>
      </p:sp>
      <p:pic>
        <p:nvPicPr>
          <p:cNvPr id="63" name="Picture 2" descr="Image result for project fn oracle logo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44" y="3296293"/>
            <a:ext cx="440266" cy="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4649" y="958806"/>
            <a:ext cx="375296" cy="305306"/>
          </a:xfrm>
          <a:prstGeom prst="rect">
            <a:avLst/>
          </a:prstGeom>
        </p:spPr>
      </p:pic>
      <p:pic>
        <p:nvPicPr>
          <p:cNvPr id="67" name="Picture 6" descr="Image result for node js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50" y="900050"/>
            <a:ext cx="496516" cy="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71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07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36682" y="4023099"/>
            <a:ext cx="448347" cy="29889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52908" y="4023099"/>
            <a:ext cx="448347" cy="298898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6933255" y="3517420"/>
            <a:ext cx="631677" cy="618811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57" y="3969405"/>
            <a:ext cx="465832" cy="358488"/>
          </a:xfrm>
          <a:prstGeom prst="rect">
            <a:avLst/>
          </a:prstGeom>
        </p:spPr>
      </p:pic>
      <p:pic>
        <p:nvPicPr>
          <p:cNvPr id="73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58" y="3358895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1762" y="2892022"/>
            <a:ext cx="375296" cy="305306"/>
          </a:xfrm>
          <a:prstGeom prst="rect">
            <a:avLst/>
          </a:prstGeom>
        </p:spPr>
      </p:pic>
      <p:sp>
        <p:nvSpPr>
          <p:cNvPr id="75" name="Down Arrow 74"/>
          <p:cNvSpPr/>
          <p:nvPr/>
        </p:nvSpPr>
        <p:spPr>
          <a:xfrm>
            <a:off x="7082432" y="2881068"/>
            <a:ext cx="258038" cy="7031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76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01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1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480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08" y="3372712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31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6" descr="Image result for spring boot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16" y="2267003"/>
            <a:ext cx="1067756" cy="5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0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Elbow Connector 85"/>
          <p:cNvCxnSpPr>
            <a:stCxn id="33" idx="2"/>
            <a:endCxn id="26" idx="0"/>
          </p:cNvCxnSpPr>
          <p:nvPr/>
        </p:nvCxnSpPr>
        <p:spPr>
          <a:xfrm rot="5400000">
            <a:off x="2732437" y="39656"/>
            <a:ext cx="390184" cy="38830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33" idx="2"/>
            <a:endCxn id="21" idx="0"/>
          </p:cNvCxnSpPr>
          <p:nvPr/>
        </p:nvCxnSpPr>
        <p:spPr>
          <a:xfrm rot="5400000">
            <a:off x="3463769" y="770989"/>
            <a:ext cx="390183" cy="2420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33" idx="2"/>
            <a:endCxn id="22" idx="0"/>
          </p:cNvCxnSpPr>
          <p:nvPr/>
        </p:nvCxnSpPr>
        <p:spPr>
          <a:xfrm rot="5400000">
            <a:off x="4201633" y="1508853"/>
            <a:ext cx="390183" cy="944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3" idx="2"/>
            <a:endCxn id="23" idx="0"/>
          </p:cNvCxnSpPr>
          <p:nvPr/>
        </p:nvCxnSpPr>
        <p:spPr>
          <a:xfrm rot="16200000" flipH="1">
            <a:off x="4939496" y="1715610"/>
            <a:ext cx="390183" cy="531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33" idx="2"/>
            <a:endCxn id="24" idx="0"/>
          </p:cNvCxnSpPr>
          <p:nvPr/>
        </p:nvCxnSpPr>
        <p:spPr>
          <a:xfrm rot="16200000" flipH="1">
            <a:off x="5677359" y="977746"/>
            <a:ext cx="390183" cy="2006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33" idx="2"/>
            <a:endCxn id="25" idx="0"/>
          </p:cNvCxnSpPr>
          <p:nvPr/>
        </p:nvCxnSpPr>
        <p:spPr>
          <a:xfrm rot="16200000" flipH="1">
            <a:off x="6415223" y="239883"/>
            <a:ext cx="390183" cy="3482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38" idx="3"/>
            <a:endCxn id="33" idx="1"/>
          </p:cNvCxnSpPr>
          <p:nvPr/>
        </p:nvCxnSpPr>
        <p:spPr>
          <a:xfrm flipV="1">
            <a:off x="994411" y="1643857"/>
            <a:ext cx="466343" cy="1566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26" idx="2"/>
            <a:endCxn id="51" idx="0"/>
          </p:cNvCxnSpPr>
          <p:nvPr/>
        </p:nvCxnSpPr>
        <p:spPr>
          <a:xfrm rot="16200000" flipH="1">
            <a:off x="2104992" y="1776247"/>
            <a:ext cx="1648007" cy="3885946"/>
          </a:xfrm>
          <a:prstGeom prst="bentConnector3">
            <a:avLst>
              <a:gd name="adj1" fmla="val 89117"/>
            </a:avLst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21" idx="2"/>
            <a:endCxn id="51" idx="0"/>
          </p:cNvCxnSpPr>
          <p:nvPr/>
        </p:nvCxnSpPr>
        <p:spPr>
          <a:xfrm rot="16200000" flipH="1">
            <a:off x="3474989" y="3146245"/>
            <a:ext cx="370676" cy="2423282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22" idx="2"/>
            <a:endCxn id="51" idx="0"/>
          </p:cNvCxnSpPr>
          <p:nvPr/>
        </p:nvCxnSpPr>
        <p:spPr>
          <a:xfrm rot="16200000" flipH="1">
            <a:off x="4212853" y="3884109"/>
            <a:ext cx="370676" cy="947555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23" idx="2"/>
            <a:endCxn id="51" idx="0"/>
          </p:cNvCxnSpPr>
          <p:nvPr/>
        </p:nvCxnSpPr>
        <p:spPr>
          <a:xfrm rot="5400000">
            <a:off x="4950716" y="4093800"/>
            <a:ext cx="370676" cy="528173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24" idx="2"/>
            <a:endCxn id="51" idx="0"/>
          </p:cNvCxnSpPr>
          <p:nvPr/>
        </p:nvCxnSpPr>
        <p:spPr>
          <a:xfrm rot="5400000">
            <a:off x="5077868" y="2745224"/>
            <a:ext cx="1592100" cy="2003900"/>
          </a:xfrm>
          <a:prstGeom prst="bentConnector3">
            <a:avLst>
              <a:gd name="adj1" fmla="val 88337"/>
            </a:avLst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/>
          <p:cNvCxnSpPr>
            <a:stCxn id="25" idx="2"/>
            <a:endCxn id="51" idx="0"/>
          </p:cNvCxnSpPr>
          <p:nvPr/>
        </p:nvCxnSpPr>
        <p:spPr>
          <a:xfrm rot="5400000">
            <a:off x="6426443" y="2618073"/>
            <a:ext cx="370676" cy="3479627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4" descr="Image result for oracle database log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463" y="3670556"/>
            <a:ext cx="565483" cy="1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Down Arrow 121"/>
          <p:cNvSpPr/>
          <p:nvPr/>
        </p:nvSpPr>
        <p:spPr>
          <a:xfrm>
            <a:off x="1291317" y="2832620"/>
            <a:ext cx="169000" cy="363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3491" y="3514297"/>
            <a:ext cx="273581" cy="182387"/>
          </a:xfrm>
          <a:prstGeom prst="rect">
            <a:avLst/>
          </a:prstGeom>
        </p:spPr>
      </p:pic>
      <p:pic>
        <p:nvPicPr>
          <p:cNvPr id="124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57" y="4023098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/>
          <p:cNvSpPr txBox="1"/>
          <p:nvPr/>
        </p:nvSpPr>
        <p:spPr>
          <a:xfrm>
            <a:off x="1502825" y="3044619"/>
            <a:ext cx="171663" cy="3231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500" dirty="0"/>
              <a:t>λ</a:t>
            </a:r>
            <a:endParaRPr lang="nl-NL" sz="1500" dirty="0"/>
          </a:p>
        </p:txBody>
      </p:sp>
      <p:pic>
        <p:nvPicPr>
          <p:cNvPr id="126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451" y="4023098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48860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Architecture - User Interface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UI part of </a:t>
            </a:r>
            <a:r>
              <a:rPr lang="en-US" dirty="0" err="1"/>
              <a:t>Microservice</a:t>
            </a:r>
            <a:r>
              <a:rPr lang="en-US" dirty="0"/>
              <a:t>?</a:t>
            </a:r>
          </a:p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21" y="2617572"/>
            <a:ext cx="4810427" cy="2262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0" y="1268016"/>
            <a:ext cx="4564241" cy="2372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8027" y="1592318"/>
            <a:ext cx="131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VS.</a:t>
            </a:r>
            <a:endParaRPr lang="en-US" sz="3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130AA5-4E1A-4E00-92D6-18C571D96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JET Web Components Bring Agility to App Development</a:t>
            </a:r>
            <a:endParaRPr lang="en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68F751-A1B8-422B-924F-64086D60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093-3323-4D05-B992-2A66033E6179}" type="slidenum">
              <a:rPr lang="en-NL" smtClean="0"/>
              <a:t>39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44857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implement </a:t>
            </a:r>
            <a:r>
              <a:rPr lang="en-US" dirty="0" err="1"/>
              <a:t>microservices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how we make the containers horizontally scalable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Implementing Microservices on Oracle Cloud: Open, Manageable, Polyglot, and Scalable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</a:t>
            </a:fld>
            <a:endParaRPr lang="nl-NL" noProof="0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06" y="1426703"/>
            <a:ext cx="3289297" cy="328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288233" y="2196601"/>
            <a:ext cx="4339532" cy="2082115"/>
          </a:xfrm>
          <a:prstGeom prst="wedgeEllipseCallout">
            <a:avLst>
              <a:gd name="adj1" fmla="val 42491"/>
              <a:gd name="adj2" fmla="val -7776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How do we get from a Monolith to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Microservices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?</a:t>
            </a:r>
            <a:endParaRPr lang="nl-NL" sz="2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1A18A2-4430-4ED3-B0E3-362C2B72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User Interface in a Microservices </a:t>
            </a:r>
            <a:r>
              <a:rPr lang="nl-NL" dirty="0" err="1"/>
              <a:t>architecture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36E87D-ADBE-4788-98F4-1671D2E64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973BB-61BE-4CB7-B03B-48DDC615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JET Web Components Bring Agility to App Development</a:t>
            </a:r>
            <a:endParaRPr lang="nl-NL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09165E-35F2-4617-BBC1-99DBF5918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40</a:t>
            </a:fld>
            <a:endParaRPr lang="nl-NL" noProof="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A2CB89-E1D5-4E09-BE8E-A5076DD597A1}"/>
              </a:ext>
            </a:extLst>
          </p:cNvPr>
          <p:cNvGrpSpPr/>
          <p:nvPr/>
        </p:nvGrpSpPr>
        <p:grpSpPr>
          <a:xfrm>
            <a:off x="151630" y="1325663"/>
            <a:ext cx="8840739" cy="2932206"/>
            <a:chOff x="-867041" y="708911"/>
            <a:chExt cx="11640854" cy="3909958"/>
          </a:xfrm>
        </p:grpSpPr>
        <p:sp>
          <p:nvSpPr>
            <p:cNvPr id="7" name="Rounded Rectangle 3">
              <a:extLst>
                <a:ext uri="{FF2B5EF4-FFF2-40B4-BE49-F238E27FC236}">
                  <a16:creationId xmlns:a16="http://schemas.microsoft.com/office/drawing/2014/main" id="{600E2B9B-886D-442E-92E6-9DC87BDDB45B}"/>
                </a:ext>
              </a:extLst>
            </p:cNvPr>
            <p:cNvSpPr/>
            <p:nvPr/>
          </p:nvSpPr>
          <p:spPr>
            <a:xfrm>
              <a:off x="1065760" y="3678343"/>
              <a:ext cx="1837509" cy="94052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dk1"/>
                  </a:solidFill>
                </a:rPr>
                <a:t>µ</a:t>
              </a:r>
              <a:r>
                <a:rPr lang="en-US" sz="1050" dirty="0">
                  <a:solidFill>
                    <a:schemeClr val="dk1"/>
                  </a:solidFill>
                </a:rPr>
                <a:t>  Customers</a:t>
              </a:r>
            </a:p>
            <a:p>
              <a:pPr algn="ctr"/>
              <a:endParaRPr 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3CA726E7-FAF9-4E40-A169-2CBAADA806BB}"/>
                </a:ext>
              </a:extLst>
            </p:cNvPr>
            <p:cNvSpPr/>
            <p:nvPr/>
          </p:nvSpPr>
          <p:spPr>
            <a:xfrm>
              <a:off x="3033396" y="3678343"/>
              <a:ext cx="1837509" cy="940526"/>
            </a:xfrm>
            <a:prstGeom prst="roundRect">
              <a:avLst/>
            </a:prstGeom>
            <a:solidFill>
              <a:srgbClr val="FDC5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dk1"/>
                  </a:solidFill>
                </a:rPr>
                <a:t>µ</a:t>
              </a:r>
              <a:r>
                <a:rPr lang="en-US" sz="1050" dirty="0">
                  <a:solidFill>
                    <a:schemeClr val="dk1"/>
                  </a:solidFill>
                </a:rPr>
                <a:t>  Orders</a:t>
              </a:r>
            </a:p>
            <a:p>
              <a:pPr algn="ctr"/>
              <a:endParaRPr 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8F6D12B0-FCFB-45E3-AA99-FCB9BDBF1641}"/>
                </a:ext>
              </a:extLst>
            </p:cNvPr>
            <p:cNvSpPr/>
            <p:nvPr/>
          </p:nvSpPr>
          <p:spPr>
            <a:xfrm>
              <a:off x="5001032" y="3678343"/>
              <a:ext cx="1837509" cy="940526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dk1"/>
                  </a:solidFill>
                </a:rPr>
                <a:t>µ</a:t>
              </a:r>
              <a:r>
                <a:rPr lang="en-US" sz="1050" dirty="0">
                  <a:solidFill>
                    <a:schemeClr val="dk1"/>
                  </a:solidFill>
                </a:rPr>
                <a:t>  Products</a:t>
              </a:r>
            </a:p>
            <a:p>
              <a:pPr algn="ctr"/>
              <a:endParaRPr 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6E3A4B0F-8BE0-4162-B2A5-46BF37E70C1F}"/>
                </a:ext>
              </a:extLst>
            </p:cNvPr>
            <p:cNvSpPr/>
            <p:nvPr/>
          </p:nvSpPr>
          <p:spPr>
            <a:xfrm>
              <a:off x="6968668" y="3678343"/>
              <a:ext cx="1837509" cy="940526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dk1"/>
                  </a:solidFill>
                </a:rPr>
                <a:t>µ</a:t>
              </a:r>
              <a:r>
                <a:rPr lang="en-US" sz="1050" dirty="0">
                  <a:solidFill>
                    <a:schemeClr val="dk1"/>
                  </a:solidFill>
                </a:rPr>
                <a:t>  Loyalty</a:t>
              </a:r>
            </a:p>
            <a:p>
              <a:pPr algn="ctr"/>
              <a:endParaRPr 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1" name="Rounded Rectangle 7">
              <a:extLst>
                <a:ext uri="{FF2B5EF4-FFF2-40B4-BE49-F238E27FC236}">
                  <a16:creationId xmlns:a16="http://schemas.microsoft.com/office/drawing/2014/main" id="{83495AAA-7AE6-442E-A585-B16D82D92D83}"/>
                </a:ext>
              </a:extLst>
            </p:cNvPr>
            <p:cNvSpPr/>
            <p:nvPr/>
          </p:nvSpPr>
          <p:spPr>
            <a:xfrm>
              <a:off x="8936304" y="3678343"/>
              <a:ext cx="1837509" cy="940526"/>
            </a:xfrm>
            <a:prstGeom prst="roundRect">
              <a:avLst/>
            </a:prstGeom>
            <a:solidFill>
              <a:srgbClr val="7F7F7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dk1"/>
                  </a:solidFill>
                </a:rPr>
                <a:t>µ</a:t>
              </a:r>
              <a:r>
                <a:rPr lang="en-US" sz="1050" dirty="0">
                  <a:solidFill>
                    <a:schemeClr val="dk1"/>
                  </a:solidFill>
                </a:rPr>
                <a:t>  Finance</a:t>
              </a:r>
            </a:p>
            <a:p>
              <a:pPr algn="ctr"/>
              <a:endParaRPr lang="en-US" sz="1050" dirty="0">
                <a:solidFill>
                  <a:schemeClr val="dk1"/>
                </a:solidFill>
              </a:endParaRPr>
            </a:p>
          </p:txBody>
        </p:sp>
        <p:sp>
          <p:nvSpPr>
            <p:cNvPr id="12" name="Rounded Rectangle 8">
              <a:extLst>
                <a:ext uri="{FF2B5EF4-FFF2-40B4-BE49-F238E27FC236}">
                  <a16:creationId xmlns:a16="http://schemas.microsoft.com/office/drawing/2014/main" id="{FF799CA8-D82B-4842-83AD-9199974DA7EE}"/>
                </a:ext>
              </a:extLst>
            </p:cNvPr>
            <p:cNvSpPr/>
            <p:nvPr/>
          </p:nvSpPr>
          <p:spPr>
            <a:xfrm>
              <a:off x="-867041" y="3678343"/>
              <a:ext cx="1802674" cy="940526"/>
            </a:xfrm>
            <a:prstGeom prst="round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dk1"/>
                  </a:solidFill>
                </a:rPr>
                <a:t>µ </a:t>
              </a:r>
              <a:r>
                <a:rPr lang="en-US" sz="1000" dirty="0"/>
                <a:t>Logistics</a:t>
              </a:r>
            </a:p>
            <a:p>
              <a:pPr algn="ctr"/>
              <a:endParaRPr lang="nl-NL" sz="1000" dirty="0"/>
            </a:p>
          </p:txBody>
        </p:sp>
        <p:sp>
          <p:nvSpPr>
            <p:cNvPr id="13" name="Rounded Rectangle 9">
              <a:extLst>
                <a:ext uri="{FF2B5EF4-FFF2-40B4-BE49-F238E27FC236}">
                  <a16:creationId xmlns:a16="http://schemas.microsoft.com/office/drawing/2014/main" id="{6ED2CBA0-4EF1-4464-8843-6CFC9B112E1B}"/>
                </a:ext>
              </a:extLst>
            </p:cNvPr>
            <p:cNvSpPr/>
            <p:nvPr/>
          </p:nvSpPr>
          <p:spPr>
            <a:xfrm>
              <a:off x="1405568" y="708911"/>
              <a:ext cx="7124864" cy="141357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/>
                <a:t>Web Shop Portal</a:t>
              </a:r>
              <a:endParaRPr lang="nl-NL" sz="1800" dirty="0"/>
            </a:p>
          </p:txBody>
        </p:sp>
        <p:sp>
          <p:nvSpPr>
            <p:cNvPr id="14" name="Rounded Rectangle 10">
              <a:extLst>
                <a:ext uri="{FF2B5EF4-FFF2-40B4-BE49-F238E27FC236}">
                  <a16:creationId xmlns:a16="http://schemas.microsoft.com/office/drawing/2014/main" id="{069A5C81-D433-485A-8A14-18E24AFC194B}"/>
                </a:ext>
              </a:extLst>
            </p:cNvPr>
            <p:cNvSpPr/>
            <p:nvPr/>
          </p:nvSpPr>
          <p:spPr>
            <a:xfrm>
              <a:off x="1791612" y="1686663"/>
              <a:ext cx="1111655" cy="32567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dk1"/>
                  </a:solidFill>
                </a:rPr>
                <a:t>µ  Customers</a:t>
              </a:r>
            </a:p>
          </p:txBody>
        </p:sp>
        <p:sp>
          <p:nvSpPr>
            <p:cNvPr id="15" name="Rounded Rectangle 11">
              <a:extLst>
                <a:ext uri="{FF2B5EF4-FFF2-40B4-BE49-F238E27FC236}">
                  <a16:creationId xmlns:a16="http://schemas.microsoft.com/office/drawing/2014/main" id="{59489C24-D664-408C-A042-043D602D892F}"/>
                </a:ext>
              </a:extLst>
            </p:cNvPr>
            <p:cNvSpPr/>
            <p:nvPr/>
          </p:nvSpPr>
          <p:spPr>
            <a:xfrm>
              <a:off x="3152263" y="1686663"/>
              <a:ext cx="1111655" cy="325677"/>
            </a:xfrm>
            <a:prstGeom prst="roundRect">
              <a:avLst/>
            </a:prstGeom>
            <a:solidFill>
              <a:srgbClr val="FDC5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dk1"/>
                  </a:solidFill>
                </a:rPr>
                <a:t>µ  Orders</a:t>
              </a:r>
            </a:p>
          </p:txBody>
        </p:sp>
        <p:sp>
          <p:nvSpPr>
            <p:cNvPr id="16" name="Rounded Rectangle 12">
              <a:extLst>
                <a:ext uri="{FF2B5EF4-FFF2-40B4-BE49-F238E27FC236}">
                  <a16:creationId xmlns:a16="http://schemas.microsoft.com/office/drawing/2014/main" id="{C6716987-EAA3-4F62-979B-824D71177282}"/>
                </a:ext>
              </a:extLst>
            </p:cNvPr>
            <p:cNvSpPr/>
            <p:nvPr/>
          </p:nvSpPr>
          <p:spPr>
            <a:xfrm>
              <a:off x="4512913" y="1686663"/>
              <a:ext cx="1111655" cy="325677"/>
            </a:xfrm>
            <a:prstGeom prst="roundRect">
              <a:avLst/>
            </a:prstGeom>
            <a:solidFill>
              <a:srgbClr val="00B05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dk1"/>
                  </a:solidFill>
                </a:rPr>
                <a:t>µ  Products</a:t>
              </a:r>
            </a:p>
          </p:txBody>
        </p:sp>
        <p:sp>
          <p:nvSpPr>
            <p:cNvPr id="17" name="Rounded Rectangle 13">
              <a:extLst>
                <a:ext uri="{FF2B5EF4-FFF2-40B4-BE49-F238E27FC236}">
                  <a16:creationId xmlns:a16="http://schemas.microsoft.com/office/drawing/2014/main" id="{926DC261-F6F2-45F3-9D8C-29D3F40305FC}"/>
                </a:ext>
              </a:extLst>
            </p:cNvPr>
            <p:cNvSpPr/>
            <p:nvPr/>
          </p:nvSpPr>
          <p:spPr>
            <a:xfrm>
              <a:off x="5873563" y="1686663"/>
              <a:ext cx="1111655" cy="3256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dk1"/>
                  </a:solidFill>
                </a:rPr>
                <a:t>µ  Loyalty</a:t>
              </a:r>
            </a:p>
          </p:txBody>
        </p:sp>
        <p:sp>
          <p:nvSpPr>
            <p:cNvPr id="18" name="Rounded Rectangle 14">
              <a:extLst>
                <a:ext uri="{FF2B5EF4-FFF2-40B4-BE49-F238E27FC236}">
                  <a16:creationId xmlns:a16="http://schemas.microsoft.com/office/drawing/2014/main" id="{B7706048-26B8-4FC6-8C0F-9F84718664DB}"/>
                </a:ext>
              </a:extLst>
            </p:cNvPr>
            <p:cNvSpPr/>
            <p:nvPr/>
          </p:nvSpPr>
          <p:spPr>
            <a:xfrm>
              <a:off x="7234214" y="1686663"/>
              <a:ext cx="1111655" cy="325677"/>
            </a:xfrm>
            <a:prstGeom prst="roundRect">
              <a:avLst/>
            </a:prstGeom>
            <a:solidFill>
              <a:srgbClr val="7F7F7F"/>
            </a:solidFill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900" dirty="0">
                  <a:solidFill>
                    <a:schemeClr val="dk1"/>
                  </a:solidFill>
                </a:rPr>
                <a:t>µ  Finance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512EED7-C730-48D8-BE13-57D9F010E1D8}"/>
              </a:ext>
            </a:extLst>
          </p:cNvPr>
          <p:cNvCxnSpPr>
            <a:stCxn id="14" idx="1"/>
          </p:cNvCxnSpPr>
          <p:nvPr/>
        </p:nvCxnSpPr>
        <p:spPr>
          <a:xfrm flipH="1">
            <a:off x="1619511" y="2181029"/>
            <a:ext cx="551254" cy="14926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BA545EA-EB90-4AC1-9156-E0BB71CFA4DC}"/>
              </a:ext>
            </a:extLst>
          </p:cNvPr>
          <p:cNvCxnSpPr>
            <a:cxnSpLocks/>
            <a:stCxn id="14" idx="3"/>
            <a:endCxn id="7" idx="3"/>
          </p:cNvCxnSpPr>
          <p:nvPr/>
        </p:nvCxnSpPr>
        <p:spPr>
          <a:xfrm>
            <a:off x="3015020" y="2181029"/>
            <a:ext cx="2" cy="172417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534B928-7615-488B-BA2F-C61B47269EB7}"/>
              </a:ext>
            </a:extLst>
          </p:cNvPr>
          <p:cNvCxnSpPr>
            <a:cxnSpLocks/>
            <a:stCxn id="15" idx="1"/>
          </p:cNvCxnSpPr>
          <p:nvPr/>
        </p:nvCxnSpPr>
        <p:spPr>
          <a:xfrm flipH="1">
            <a:off x="3113850" y="2181029"/>
            <a:ext cx="90272" cy="14134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59BDFB9-240D-466B-95C4-0C46F072CDE9}"/>
              </a:ext>
            </a:extLst>
          </p:cNvPr>
          <p:cNvCxnSpPr>
            <a:cxnSpLocks/>
          </p:cNvCxnSpPr>
          <p:nvPr/>
        </p:nvCxnSpPr>
        <p:spPr>
          <a:xfrm>
            <a:off x="4048377" y="2181029"/>
            <a:ext cx="460982" cy="148339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0BBD558-C8D0-46F3-903D-76506EC405E8}"/>
              </a:ext>
            </a:extLst>
          </p:cNvPr>
          <p:cNvCxnSpPr>
            <a:cxnSpLocks/>
          </p:cNvCxnSpPr>
          <p:nvPr/>
        </p:nvCxnSpPr>
        <p:spPr>
          <a:xfrm>
            <a:off x="5075449" y="2084300"/>
            <a:ext cx="869217" cy="15101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49578DC-BAA2-46C4-ABFE-3B9D62FBF69B}"/>
              </a:ext>
            </a:extLst>
          </p:cNvPr>
          <p:cNvCxnSpPr>
            <a:cxnSpLocks/>
          </p:cNvCxnSpPr>
          <p:nvPr/>
        </p:nvCxnSpPr>
        <p:spPr>
          <a:xfrm>
            <a:off x="4224997" y="2136599"/>
            <a:ext cx="374634" cy="151018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CE5B274-BC3D-4C68-91C8-71C91E133D31}"/>
              </a:ext>
            </a:extLst>
          </p:cNvPr>
          <p:cNvCxnSpPr>
            <a:cxnSpLocks/>
          </p:cNvCxnSpPr>
          <p:nvPr/>
        </p:nvCxnSpPr>
        <p:spPr>
          <a:xfrm>
            <a:off x="5282390" y="2253092"/>
            <a:ext cx="820131" cy="147875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3CC47B40-F8DE-48DA-A60E-F2BB6BA1FD36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115090" y="2181029"/>
            <a:ext cx="1327240" cy="14134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356ABC9-A493-40A7-A01B-568D3F459C81}"/>
              </a:ext>
            </a:extLst>
          </p:cNvPr>
          <p:cNvCxnSpPr>
            <a:cxnSpLocks/>
          </p:cNvCxnSpPr>
          <p:nvPr/>
        </p:nvCxnSpPr>
        <p:spPr>
          <a:xfrm>
            <a:off x="7148447" y="2181029"/>
            <a:ext cx="1843922" cy="141345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AB1A0C0-2A2D-4132-B5FE-AAEB3DF985F8}"/>
              </a:ext>
            </a:extLst>
          </p:cNvPr>
          <p:cNvCxnSpPr>
            <a:cxnSpLocks/>
          </p:cNvCxnSpPr>
          <p:nvPr/>
        </p:nvCxnSpPr>
        <p:spPr>
          <a:xfrm>
            <a:off x="6315746" y="2292118"/>
            <a:ext cx="1297008" cy="13723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812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Shop Portal Solution Design – </a:t>
            </a:r>
            <a:br>
              <a:rPr lang="en-US" dirty="0"/>
            </a:br>
            <a:r>
              <a:rPr lang="en-US" dirty="0"/>
              <a:t>decoupled IFRAME based microservice front-ends</a:t>
            </a:r>
            <a:br>
              <a:rPr lang="en-US" dirty="0"/>
            </a:br>
            <a:endParaRPr lang="nl-NL" dirty="0"/>
          </a:p>
        </p:txBody>
      </p:sp>
      <p:sp>
        <p:nvSpPr>
          <p:cNvPr id="3" name="Rounded Rectangle 2"/>
          <p:cNvSpPr/>
          <p:nvPr/>
        </p:nvSpPr>
        <p:spPr>
          <a:xfrm>
            <a:off x="46256" y="762000"/>
            <a:ext cx="8862613" cy="26037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Web Shop – Customer User Interface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013" dirty="0"/>
          </a:p>
          <a:p>
            <a:pPr algn="ctr"/>
            <a:endParaRPr lang="nl-NL" sz="1013" dirty="0"/>
          </a:p>
        </p:txBody>
      </p:sp>
      <p:sp>
        <p:nvSpPr>
          <p:cNvPr id="4" name="Rounded Rectangle 3"/>
          <p:cNvSpPr/>
          <p:nvPr/>
        </p:nvSpPr>
        <p:spPr>
          <a:xfrm>
            <a:off x="373470" y="4044449"/>
            <a:ext cx="1378132" cy="7053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/>
          </a:p>
          <a:p>
            <a:pPr algn="ctr"/>
            <a:r>
              <a:rPr lang="en-US" sz="3000" dirty="0"/>
              <a:t>µ</a:t>
            </a:r>
            <a:r>
              <a:rPr lang="en-US" sz="1200" dirty="0"/>
              <a:t>  Customers</a:t>
            </a:r>
          </a:p>
          <a:p>
            <a:pPr algn="ctr"/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6477197" y="1292013"/>
            <a:ext cx="1760098" cy="51348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Menu &amp; </a:t>
            </a:r>
            <a:r>
              <a:rPr lang="en-US" sz="1013" dirty="0" err="1"/>
              <a:t>Nav</a:t>
            </a:r>
            <a:endParaRPr lang="nl-NL" sz="9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Marketing content</a:t>
            </a:r>
          </a:p>
        </p:txBody>
      </p:sp>
      <p:pic>
        <p:nvPicPr>
          <p:cNvPr id="10" name="Picture 10" descr="Image result for oracle jet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15" y="974952"/>
            <a:ext cx="1267407" cy="72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98916" y="2018356"/>
            <a:ext cx="1830149" cy="12371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2" name="TextBox 11"/>
          <p:cNvSpPr txBox="1"/>
          <p:nvPr/>
        </p:nvSpPr>
        <p:spPr>
          <a:xfrm>
            <a:off x="201256" y="2043875"/>
            <a:ext cx="6783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IFRAME</a:t>
            </a:r>
            <a:endParaRPr lang="nl-NL" sz="1013" dirty="0"/>
          </a:p>
        </p:txBody>
      </p:sp>
      <p:sp>
        <p:nvSpPr>
          <p:cNvPr id="13" name="Rounded Rectangle 12"/>
          <p:cNvSpPr/>
          <p:nvPr/>
        </p:nvSpPr>
        <p:spPr>
          <a:xfrm>
            <a:off x="415717" y="2414149"/>
            <a:ext cx="1378132" cy="7053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 sz="1200" dirty="0"/>
          </a:p>
        </p:txBody>
      </p:sp>
      <p:sp>
        <p:nvSpPr>
          <p:cNvPr id="16" name="Up Arrow 15"/>
          <p:cNvSpPr/>
          <p:nvPr/>
        </p:nvSpPr>
        <p:spPr>
          <a:xfrm>
            <a:off x="1419517" y="1883857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7" name="Lightning Bolt 16"/>
          <p:cNvSpPr/>
          <p:nvPr/>
        </p:nvSpPr>
        <p:spPr>
          <a:xfrm>
            <a:off x="1304758" y="1748706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8" name="Rounded Rectangle 17"/>
          <p:cNvSpPr/>
          <p:nvPr/>
        </p:nvSpPr>
        <p:spPr>
          <a:xfrm>
            <a:off x="2654607" y="1293107"/>
            <a:ext cx="3645910" cy="51348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Client Side (JS) Event Bus &amp; Routing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Context (user settings, navigation history, ..)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811759" y="1162752"/>
            <a:ext cx="1531007" cy="410993"/>
          </a:xfrm>
          <a:prstGeom prst="wedgeRectCallout">
            <a:avLst>
              <a:gd name="adj1" fmla="val -6662"/>
              <a:gd name="adj2" fmla="val 12606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0" name="TextBox 19"/>
          <p:cNvSpPr txBox="1"/>
          <p:nvPr/>
        </p:nvSpPr>
        <p:spPr>
          <a:xfrm>
            <a:off x="771629" y="1154730"/>
            <a:ext cx="28158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CustomerSignIn</a:t>
            </a:r>
            <a:r>
              <a:rPr lang="en-US" sz="1050" dirty="0"/>
              <a:t>, </a:t>
            </a:r>
          </a:p>
          <a:p>
            <a:r>
              <a:rPr lang="en-US" sz="1050" dirty="0" err="1"/>
              <a:t>ChangedProfileSettings</a:t>
            </a:r>
            <a:r>
              <a:rPr lang="en-US" sz="1050" dirty="0"/>
              <a:t> </a:t>
            </a:r>
          </a:p>
        </p:txBody>
      </p:sp>
      <p:sp>
        <p:nvSpPr>
          <p:cNvPr id="21" name="Up Arrow 20"/>
          <p:cNvSpPr/>
          <p:nvPr/>
        </p:nvSpPr>
        <p:spPr>
          <a:xfrm flipV="1">
            <a:off x="1601159" y="1883857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4" name="Lightning Bolt 13"/>
          <p:cNvSpPr/>
          <p:nvPr/>
        </p:nvSpPr>
        <p:spPr>
          <a:xfrm>
            <a:off x="1630686" y="1726596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Rectangle 28"/>
          <p:cNvSpPr/>
          <p:nvPr/>
        </p:nvSpPr>
        <p:spPr>
          <a:xfrm>
            <a:off x="2173182" y="2018356"/>
            <a:ext cx="1590202" cy="12371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Rounded Rectangle 29"/>
          <p:cNvSpPr/>
          <p:nvPr/>
        </p:nvSpPr>
        <p:spPr>
          <a:xfrm>
            <a:off x="2389983" y="2414149"/>
            <a:ext cx="1197448" cy="7053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dk1"/>
              </a:solidFill>
            </a:endParaRPr>
          </a:p>
        </p:txBody>
      </p:sp>
      <p:sp>
        <p:nvSpPr>
          <p:cNvPr id="31" name="Up Arrow 30"/>
          <p:cNvSpPr/>
          <p:nvPr/>
        </p:nvSpPr>
        <p:spPr>
          <a:xfrm>
            <a:off x="3393782" y="1883857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Lightning Bolt 31"/>
          <p:cNvSpPr/>
          <p:nvPr/>
        </p:nvSpPr>
        <p:spPr>
          <a:xfrm>
            <a:off x="3279024" y="1748706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Up Arrow 32"/>
          <p:cNvSpPr/>
          <p:nvPr/>
        </p:nvSpPr>
        <p:spPr>
          <a:xfrm flipV="1">
            <a:off x="3575425" y="1883857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Lightning Bolt 33"/>
          <p:cNvSpPr/>
          <p:nvPr/>
        </p:nvSpPr>
        <p:spPr>
          <a:xfrm>
            <a:off x="3604951" y="1726596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5" name="TextBox 34"/>
          <p:cNvSpPr txBox="1"/>
          <p:nvPr/>
        </p:nvSpPr>
        <p:spPr>
          <a:xfrm>
            <a:off x="2157542" y="2029626"/>
            <a:ext cx="6783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IFRAME</a:t>
            </a:r>
            <a:endParaRPr lang="nl-NL" sz="1013" dirty="0"/>
          </a:p>
        </p:txBody>
      </p:sp>
      <p:sp>
        <p:nvSpPr>
          <p:cNvPr id="36" name="Rounded Rectangle 35"/>
          <p:cNvSpPr/>
          <p:nvPr/>
        </p:nvSpPr>
        <p:spPr>
          <a:xfrm>
            <a:off x="2261569" y="4044449"/>
            <a:ext cx="1378132" cy="7053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/>
          </a:p>
          <a:p>
            <a:pPr algn="ctr"/>
            <a:r>
              <a:rPr lang="en-US" sz="3000" dirty="0"/>
              <a:t>µ</a:t>
            </a:r>
            <a:r>
              <a:rPr lang="en-US" sz="1200" dirty="0"/>
              <a:t>  Orders</a:t>
            </a:r>
          </a:p>
          <a:p>
            <a:pPr algn="ctr"/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5572935" y="2024279"/>
            <a:ext cx="1622851" cy="12371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6" name="Rounded Rectangle 45"/>
          <p:cNvSpPr/>
          <p:nvPr/>
        </p:nvSpPr>
        <p:spPr>
          <a:xfrm>
            <a:off x="5789736" y="2420072"/>
            <a:ext cx="1222033" cy="70539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 dirty="0"/>
          </a:p>
        </p:txBody>
      </p:sp>
      <p:sp>
        <p:nvSpPr>
          <p:cNvPr id="47" name="Up Arrow 46"/>
          <p:cNvSpPr/>
          <p:nvPr/>
        </p:nvSpPr>
        <p:spPr>
          <a:xfrm>
            <a:off x="6692683" y="1889779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8" name="Lightning Bolt 47"/>
          <p:cNvSpPr/>
          <p:nvPr/>
        </p:nvSpPr>
        <p:spPr>
          <a:xfrm>
            <a:off x="6577924" y="1754628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9" name="Up Arrow 48"/>
          <p:cNvSpPr/>
          <p:nvPr/>
        </p:nvSpPr>
        <p:spPr>
          <a:xfrm flipV="1">
            <a:off x="6874325" y="1889779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0" name="Lightning Bolt 49"/>
          <p:cNvSpPr/>
          <p:nvPr/>
        </p:nvSpPr>
        <p:spPr>
          <a:xfrm>
            <a:off x="6903852" y="1732519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1" name="TextBox 50"/>
          <p:cNvSpPr txBox="1"/>
          <p:nvPr/>
        </p:nvSpPr>
        <p:spPr>
          <a:xfrm>
            <a:off x="5557295" y="2035549"/>
            <a:ext cx="6783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IFRAME</a:t>
            </a:r>
            <a:endParaRPr lang="nl-NL" sz="1013" dirty="0"/>
          </a:p>
        </p:txBody>
      </p:sp>
      <p:sp>
        <p:nvSpPr>
          <p:cNvPr id="52" name="Rectangle 51"/>
          <p:cNvSpPr/>
          <p:nvPr/>
        </p:nvSpPr>
        <p:spPr>
          <a:xfrm>
            <a:off x="7314676" y="2024279"/>
            <a:ext cx="1459137" cy="12371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3" name="Rounded Rectangle 52"/>
          <p:cNvSpPr/>
          <p:nvPr/>
        </p:nvSpPr>
        <p:spPr>
          <a:xfrm>
            <a:off x="7531476" y="2420072"/>
            <a:ext cx="1098754" cy="7053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 dirty="0"/>
          </a:p>
        </p:txBody>
      </p:sp>
      <p:sp>
        <p:nvSpPr>
          <p:cNvPr id="54" name="Up Arrow 53"/>
          <p:cNvSpPr/>
          <p:nvPr/>
        </p:nvSpPr>
        <p:spPr>
          <a:xfrm>
            <a:off x="8369109" y="1889779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5" name="Lightning Bolt 54"/>
          <p:cNvSpPr/>
          <p:nvPr/>
        </p:nvSpPr>
        <p:spPr>
          <a:xfrm>
            <a:off x="8254351" y="1754628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6" name="Up Arrow 55"/>
          <p:cNvSpPr/>
          <p:nvPr/>
        </p:nvSpPr>
        <p:spPr>
          <a:xfrm flipV="1">
            <a:off x="8550752" y="1889779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7" name="Lightning Bolt 56"/>
          <p:cNvSpPr/>
          <p:nvPr/>
        </p:nvSpPr>
        <p:spPr>
          <a:xfrm>
            <a:off x="8580278" y="1732519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8" name="TextBox 57"/>
          <p:cNvSpPr txBox="1"/>
          <p:nvPr/>
        </p:nvSpPr>
        <p:spPr>
          <a:xfrm>
            <a:off x="7299036" y="2035549"/>
            <a:ext cx="6783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IFRAME</a:t>
            </a:r>
            <a:endParaRPr lang="nl-NL" sz="1013" dirty="0"/>
          </a:p>
        </p:txBody>
      </p:sp>
      <p:sp>
        <p:nvSpPr>
          <p:cNvPr id="59" name="Rounded Rectangle 58"/>
          <p:cNvSpPr/>
          <p:nvPr/>
        </p:nvSpPr>
        <p:spPr>
          <a:xfrm>
            <a:off x="5736540" y="4097073"/>
            <a:ext cx="1378132" cy="70539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/>
          </a:p>
          <a:p>
            <a:pPr algn="ctr"/>
            <a:r>
              <a:rPr lang="en-US" sz="3000" dirty="0"/>
              <a:t>µ</a:t>
            </a:r>
            <a:r>
              <a:rPr lang="en-US" sz="1200" dirty="0"/>
              <a:t>  Loyalty</a:t>
            </a:r>
          </a:p>
          <a:p>
            <a:pPr algn="ctr"/>
            <a:endParaRPr lang="en-US" sz="1200" dirty="0"/>
          </a:p>
        </p:txBody>
      </p:sp>
      <p:sp>
        <p:nvSpPr>
          <p:cNvPr id="60" name="Rounded Rectangle 59"/>
          <p:cNvSpPr/>
          <p:nvPr/>
        </p:nvSpPr>
        <p:spPr>
          <a:xfrm>
            <a:off x="7427913" y="4121944"/>
            <a:ext cx="1378132" cy="7053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Billing &amp; Invoicing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913173" y="2024279"/>
            <a:ext cx="1517350" cy="12371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9" name="Up Arrow 38"/>
          <p:cNvSpPr/>
          <p:nvPr/>
        </p:nvSpPr>
        <p:spPr>
          <a:xfrm>
            <a:off x="5032922" y="1889779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Lightning Bolt 39"/>
          <p:cNvSpPr/>
          <p:nvPr/>
        </p:nvSpPr>
        <p:spPr>
          <a:xfrm>
            <a:off x="4918163" y="1754628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Up Arrow 40"/>
          <p:cNvSpPr/>
          <p:nvPr/>
        </p:nvSpPr>
        <p:spPr>
          <a:xfrm flipV="1">
            <a:off x="5214564" y="1889779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Lightning Bolt 41"/>
          <p:cNvSpPr/>
          <p:nvPr/>
        </p:nvSpPr>
        <p:spPr>
          <a:xfrm>
            <a:off x="5244091" y="1732519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TextBox 42"/>
          <p:cNvSpPr txBox="1"/>
          <p:nvPr/>
        </p:nvSpPr>
        <p:spPr>
          <a:xfrm>
            <a:off x="3897534" y="2035549"/>
            <a:ext cx="6783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IFRAME</a:t>
            </a:r>
            <a:endParaRPr lang="nl-NL" sz="1013" dirty="0"/>
          </a:p>
        </p:txBody>
      </p:sp>
      <p:sp>
        <p:nvSpPr>
          <p:cNvPr id="38" name="Rounded Rectangle 37"/>
          <p:cNvSpPr/>
          <p:nvPr/>
        </p:nvSpPr>
        <p:spPr>
          <a:xfrm>
            <a:off x="4129975" y="2420072"/>
            <a:ext cx="1142589" cy="7053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 dirty="0"/>
          </a:p>
        </p:txBody>
      </p:sp>
      <p:sp>
        <p:nvSpPr>
          <p:cNvPr id="44" name="Rounded Rectangle 43"/>
          <p:cNvSpPr/>
          <p:nvPr/>
        </p:nvSpPr>
        <p:spPr>
          <a:xfrm>
            <a:off x="4073258" y="4069321"/>
            <a:ext cx="1378132" cy="7053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3000" dirty="0"/>
          </a:p>
          <a:p>
            <a:pPr algn="ctr"/>
            <a:r>
              <a:rPr lang="en-US" sz="3000" dirty="0"/>
              <a:t>µ</a:t>
            </a:r>
            <a:r>
              <a:rPr lang="en-US" sz="1200" dirty="0"/>
              <a:t>  Products</a:t>
            </a:r>
          </a:p>
          <a:p>
            <a:pPr algn="ctr"/>
            <a:endParaRPr lang="en-US" sz="1200" dirty="0"/>
          </a:p>
        </p:txBody>
      </p:sp>
      <p:sp>
        <p:nvSpPr>
          <p:cNvPr id="61" name="Rectangular Callout 60"/>
          <p:cNvSpPr/>
          <p:nvPr/>
        </p:nvSpPr>
        <p:spPr>
          <a:xfrm>
            <a:off x="4350868" y="2234008"/>
            <a:ext cx="872523" cy="263136"/>
          </a:xfrm>
          <a:prstGeom prst="wedgeRectCallout">
            <a:avLst>
              <a:gd name="adj1" fmla="val 36386"/>
              <a:gd name="adj2" fmla="val -9760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900"/>
          </a:p>
        </p:txBody>
      </p:sp>
      <p:sp>
        <p:nvSpPr>
          <p:cNvPr id="62" name="TextBox 61"/>
          <p:cNvSpPr txBox="1"/>
          <p:nvPr/>
        </p:nvSpPr>
        <p:spPr>
          <a:xfrm>
            <a:off x="4302774" y="2261956"/>
            <a:ext cx="10312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AddToBasket</a:t>
            </a:r>
            <a:endParaRPr lang="nl-NL" sz="1000" dirty="0"/>
          </a:p>
        </p:txBody>
      </p:sp>
      <p:pic>
        <p:nvPicPr>
          <p:cNvPr id="76" name="Picture 10" descr="Image result for oracle jet logo">
            <a:extLst>
              <a:ext uri="{FF2B5EF4-FFF2-40B4-BE49-F238E27FC236}">
                <a16:creationId xmlns:a16="http://schemas.microsoft.com/office/drawing/2014/main" id="{E1C1079E-706D-427B-A5EC-3AB9B6456C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545" y="4010527"/>
            <a:ext cx="718685" cy="41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10" descr="Image result for oracle jet logo">
            <a:extLst>
              <a:ext uri="{FF2B5EF4-FFF2-40B4-BE49-F238E27FC236}">
                <a16:creationId xmlns:a16="http://schemas.microsoft.com/office/drawing/2014/main" id="{48F696FB-6563-486A-8935-F4ECDE8EB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6531" y="4097073"/>
            <a:ext cx="718685" cy="41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java spring boot thymeleaf">
            <a:extLst>
              <a:ext uri="{FF2B5EF4-FFF2-40B4-BE49-F238E27FC236}">
                <a16:creationId xmlns:a16="http://schemas.microsoft.com/office/drawing/2014/main" id="{16FD87A6-60F6-4127-88C5-420AEC557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87"/>
          <a:stretch/>
        </p:blipFill>
        <p:spPr bwMode="auto">
          <a:xfrm>
            <a:off x="4509581" y="4101917"/>
            <a:ext cx="979783" cy="40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Image result for java spring boot thymeleaf">
            <a:extLst>
              <a:ext uri="{FF2B5EF4-FFF2-40B4-BE49-F238E27FC236}">
                <a16:creationId xmlns:a16="http://schemas.microsoft.com/office/drawing/2014/main" id="{62F77DB0-5024-496A-9B7C-8EA42FB0C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145"/>
          <a:stretch/>
        </p:blipFill>
        <p:spPr bwMode="auto">
          <a:xfrm>
            <a:off x="3841298" y="3917589"/>
            <a:ext cx="979783" cy="557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3E3AAEC-78F8-4BB4-9FD1-8692BFCB4063}"/>
              </a:ext>
            </a:extLst>
          </p:cNvPr>
          <p:cNvSpPr/>
          <p:nvPr/>
        </p:nvSpPr>
        <p:spPr>
          <a:xfrm>
            <a:off x="305529" y="2256133"/>
            <a:ext cx="1642685" cy="2571206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3693F34E-1A38-4EC3-A4FE-91253589E697}"/>
              </a:ext>
            </a:extLst>
          </p:cNvPr>
          <p:cNvSpPr/>
          <p:nvPr/>
        </p:nvSpPr>
        <p:spPr>
          <a:xfrm>
            <a:off x="2198613" y="2318171"/>
            <a:ext cx="1539435" cy="2571206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51D9FDD6-FD8F-4EBA-9CBA-CB30439FBA14}"/>
              </a:ext>
            </a:extLst>
          </p:cNvPr>
          <p:cNvSpPr/>
          <p:nvPr/>
        </p:nvSpPr>
        <p:spPr>
          <a:xfrm>
            <a:off x="3994677" y="2334825"/>
            <a:ext cx="1494688" cy="2571206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Rectangle: Rounded Corners 81">
            <a:extLst>
              <a:ext uri="{FF2B5EF4-FFF2-40B4-BE49-F238E27FC236}">
                <a16:creationId xmlns:a16="http://schemas.microsoft.com/office/drawing/2014/main" id="{C8A22FC1-B0B7-450E-846A-0E0C4029BB57}"/>
              </a:ext>
            </a:extLst>
          </p:cNvPr>
          <p:cNvSpPr/>
          <p:nvPr/>
        </p:nvSpPr>
        <p:spPr>
          <a:xfrm>
            <a:off x="5668190" y="2341286"/>
            <a:ext cx="1494688" cy="2571206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1776D169-DED7-4EBC-8941-7076B4BBA5F9}"/>
              </a:ext>
            </a:extLst>
          </p:cNvPr>
          <p:cNvSpPr/>
          <p:nvPr/>
        </p:nvSpPr>
        <p:spPr>
          <a:xfrm>
            <a:off x="7374611" y="2347747"/>
            <a:ext cx="1461780" cy="2571206"/>
          </a:xfrm>
          <a:prstGeom prst="round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4" name="Rounded Rectangle 32">
            <a:extLst>
              <a:ext uri="{FF2B5EF4-FFF2-40B4-BE49-F238E27FC236}">
                <a16:creationId xmlns:a16="http://schemas.microsoft.com/office/drawing/2014/main" id="{706E2170-3365-4F8E-8E2D-20470B71B2A8}"/>
              </a:ext>
            </a:extLst>
          </p:cNvPr>
          <p:cNvSpPr/>
          <p:nvPr/>
        </p:nvSpPr>
        <p:spPr>
          <a:xfrm>
            <a:off x="-34793" y="3754009"/>
            <a:ext cx="9088748" cy="1901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  <a:endParaRPr lang="nl-NL" dirty="0"/>
          </a:p>
        </p:txBody>
      </p:sp>
      <p:sp>
        <p:nvSpPr>
          <p:cNvPr id="85" name="Down Arrow 42">
            <a:extLst>
              <a:ext uri="{FF2B5EF4-FFF2-40B4-BE49-F238E27FC236}">
                <a16:creationId xmlns:a16="http://schemas.microsoft.com/office/drawing/2014/main" id="{8178201D-29E2-47FB-BBE7-9AAFA609D5B4}"/>
              </a:ext>
            </a:extLst>
          </p:cNvPr>
          <p:cNvSpPr/>
          <p:nvPr/>
        </p:nvSpPr>
        <p:spPr>
          <a:xfrm>
            <a:off x="198916" y="3162600"/>
            <a:ext cx="8431314" cy="531470"/>
          </a:xfrm>
          <a:prstGeom prst="downArrow">
            <a:avLst/>
          </a:prstGeom>
          <a:gradFill flip="none" rotWithShape="1">
            <a:gsLst>
              <a:gs pos="0">
                <a:schemeClr val="accent1">
                  <a:lumMod val="110000"/>
                  <a:satMod val="105000"/>
                  <a:tint val="67000"/>
                  <a:alpha val="33000"/>
                </a:schemeClr>
              </a:gs>
              <a:gs pos="49000">
                <a:schemeClr val="accent1">
                  <a:lumMod val="105000"/>
                  <a:satMod val="103000"/>
                  <a:tint val="73000"/>
                  <a:alpha val="57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  <a:alpha val="63000"/>
                </a:schemeClr>
              </a:gs>
            </a:gsLst>
            <a:lin ang="18900000" scaled="1"/>
            <a:tileRect/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86" name="Rectangular Callout 64">
            <a:extLst>
              <a:ext uri="{FF2B5EF4-FFF2-40B4-BE49-F238E27FC236}">
                <a16:creationId xmlns:a16="http://schemas.microsoft.com/office/drawing/2014/main" id="{C208032B-8013-4435-BADB-0B45F8285A67}"/>
              </a:ext>
            </a:extLst>
          </p:cNvPr>
          <p:cNvSpPr/>
          <p:nvPr/>
        </p:nvSpPr>
        <p:spPr>
          <a:xfrm>
            <a:off x="2654607" y="2104459"/>
            <a:ext cx="911876" cy="351823"/>
          </a:xfrm>
          <a:prstGeom prst="wedgeRectCallout">
            <a:avLst>
              <a:gd name="adj1" fmla="val 36386"/>
              <a:gd name="adj2" fmla="val -9760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266452B-A5F0-498D-B310-59F1B9495505}"/>
              </a:ext>
            </a:extLst>
          </p:cNvPr>
          <p:cNvSpPr txBox="1"/>
          <p:nvPr/>
        </p:nvSpPr>
        <p:spPr>
          <a:xfrm>
            <a:off x="2621435" y="2102408"/>
            <a:ext cx="983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err="1"/>
              <a:t>ViewProduct</a:t>
            </a:r>
            <a:endParaRPr lang="en-US" sz="900" dirty="0"/>
          </a:p>
          <a:p>
            <a:r>
              <a:rPr lang="en-US" sz="900" dirty="0" err="1"/>
              <a:t>InspectInvoice</a:t>
            </a:r>
            <a:endParaRPr lang="nl-NL" sz="9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B70DD34-7A77-462D-B450-0F69EB6E6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JET Web Components Bring Agility to App Development</a:t>
            </a:r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7552834-A750-49E0-9E97-B8B96CB1D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41</a:t>
            </a:fld>
            <a:endParaRPr lang="nl-NL"/>
          </a:p>
        </p:txBody>
      </p:sp>
      <p:pic>
        <p:nvPicPr>
          <p:cNvPr id="5" name="Picture 2" descr="Image result for oracle visual builder cloud service">
            <a:extLst>
              <a:ext uri="{FF2B5EF4-FFF2-40B4-BE49-F238E27FC236}">
                <a16:creationId xmlns:a16="http://schemas.microsoft.com/office/drawing/2014/main" id="{26D48E39-A80E-416E-B274-E8E445719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92" y="3965924"/>
            <a:ext cx="874680" cy="55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2" descr="Image result for oracle visual builder cloud service">
            <a:extLst>
              <a:ext uri="{FF2B5EF4-FFF2-40B4-BE49-F238E27FC236}">
                <a16:creationId xmlns:a16="http://schemas.microsoft.com/office/drawing/2014/main" id="{5981E955-5724-4A0B-A6F3-C9676818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7924" y="3934779"/>
            <a:ext cx="874680" cy="55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1844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s://cdn-images-1.medium.com/max/1000/0*Sp_eR3qz6X2w-vPo.">
            <a:extLst>
              <a:ext uri="{FF2B5EF4-FFF2-40B4-BE49-F238E27FC236}">
                <a16:creationId xmlns:a16="http://schemas.microsoft.com/office/drawing/2014/main" id="{44FE2C85-9EB1-4E9E-9E46-3D10AAD48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99" y="2720905"/>
            <a:ext cx="1311257" cy="1575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21AD748-750F-4986-AC72-28CC312D0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Defining</a:t>
            </a:r>
            <a:r>
              <a:rPr lang="nl-NL" dirty="0"/>
              <a:t> Workflow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58EC7-C6B7-4569-9441-93A147FC8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2620691"/>
            <a:ext cx="6623999" cy="2085781"/>
          </a:xfrm>
        </p:spPr>
        <p:txBody>
          <a:bodyPr/>
          <a:lstStyle/>
          <a:p>
            <a:r>
              <a:rPr lang="nl-NL" dirty="0"/>
              <a:t>Cross domain </a:t>
            </a:r>
            <a:r>
              <a:rPr lang="nl-NL" dirty="0" err="1"/>
              <a:t>cutting</a:t>
            </a:r>
            <a:r>
              <a:rPr lang="nl-NL" dirty="0"/>
              <a:t> concern</a:t>
            </a:r>
          </a:p>
          <a:p>
            <a:r>
              <a:rPr lang="nl-NL" dirty="0" err="1"/>
              <a:t>Composite</a:t>
            </a:r>
            <a:r>
              <a:rPr lang="nl-NL" dirty="0"/>
              <a:t> transaction</a:t>
            </a:r>
          </a:p>
          <a:p>
            <a:r>
              <a:rPr lang="nl-NL" dirty="0"/>
              <a:t>Multi-step chain</a:t>
            </a:r>
          </a:p>
          <a:p>
            <a:r>
              <a:rPr lang="nl-NL" dirty="0"/>
              <a:t>Long running </a:t>
            </a:r>
            <a:r>
              <a:rPr lang="nl-NL" dirty="0" err="1"/>
              <a:t>process</a:t>
            </a:r>
            <a:endParaRPr lang="nl-NL" dirty="0"/>
          </a:p>
          <a:p>
            <a:r>
              <a:rPr lang="nl-NL" dirty="0"/>
              <a:t>System </a:t>
            </a:r>
            <a:r>
              <a:rPr lang="nl-NL" dirty="0" err="1"/>
              <a:t>initiated</a:t>
            </a:r>
            <a:r>
              <a:rPr lang="nl-NL" dirty="0"/>
              <a:t> human </a:t>
            </a:r>
            <a:r>
              <a:rPr lang="nl-NL" dirty="0" err="1"/>
              <a:t>participation</a:t>
            </a:r>
            <a:endParaRPr lang="nl-NL" dirty="0"/>
          </a:p>
          <a:p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i="1" dirty="0"/>
              <a:t>order flow</a:t>
            </a:r>
          </a:p>
          <a:p>
            <a:pPr lvl="1"/>
            <a:r>
              <a:rPr lang="nl-NL" sz="1400" dirty="0" err="1"/>
              <a:t>Submit</a:t>
            </a:r>
            <a:r>
              <a:rPr lang="nl-NL" sz="1400" dirty="0"/>
              <a:t> order, check availability, collect </a:t>
            </a:r>
            <a:r>
              <a:rPr lang="nl-NL" sz="1400" dirty="0" err="1"/>
              <a:t>payment</a:t>
            </a:r>
            <a:r>
              <a:rPr lang="nl-NL" sz="1400" dirty="0"/>
              <a:t>, </a:t>
            </a:r>
            <a:br>
              <a:rPr lang="nl-NL" sz="1400" dirty="0"/>
            </a:br>
            <a:r>
              <a:rPr lang="nl-NL" sz="1400" dirty="0" err="1"/>
              <a:t>organize</a:t>
            </a:r>
            <a:r>
              <a:rPr lang="nl-NL" sz="1400" dirty="0"/>
              <a:t> </a:t>
            </a:r>
            <a:r>
              <a:rPr lang="nl-NL" sz="1400" dirty="0" err="1"/>
              <a:t>picking</a:t>
            </a:r>
            <a:r>
              <a:rPr lang="nl-NL" sz="1400" dirty="0"/>
              <a:t> </a:t>
            </a:r>
            <a:r>
              <a:rPr lang="nl-NL" sz="1400" dirty="0" err="1"/>
              <a:t>and</a:t>
            </a:r>
            <a:r>
              <a:rPr lang="nl-NL" sz="1400" dirty="0"/>
              <a:t> </a:t>
            </a:r>
            <a:r>
              <a:rPr lang="nl-NL" sz="1400" dirty="0" err="1"/>
              <a:t>shipping</a:t>
            </a:r>
            <a:r>
              <a:rPr lang="nl-NL" sz="1400" dirty="0"/>
              <a:t>, </a:t>
            </a:r>
            <a:r>
              <a:rPr lang="nl-NL" sz="1400" dirty="0" err="1"/>
              <a:t>and</a:t>
            </a:r>
            <a:r>
              <a:rPr lang="nl-NL" sz="1400" dirty="0"/>
              <a:t> update </a:t>
            </a:r>
            <a:r>
              <a:rPr lang="nl-NL" sz="1400" dirty="0" err="1"/>
              <a:t>loyalty</a:t>
            </a:r>
            <a:r>
              <a:rPr lang="nl-NL" sz="1400" dirty="0"/>
              <a:t> status</a:t>
            </a: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15AE49-C169-4901-954E-0CFC0C177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4746823"/>
            <a:ext cx="3240000" cy="108000"/>
          </a:xfrm>
        </p:spPr>
        <p:txBody>
          <a:bodyPr/>
          <a:lstStyle/>
          <a:p>
            <a:r>
              <a:rPr lang="en-US"/>
              <a:t>A Cloud- and Container-Based Approach to Microservices-Powered Workflows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3C952-30A3-4E55-917B-92458931A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0000" y="4746823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23E0D7-E274-4607-9962-D64A6DBEE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00" y="782473"/>
            <a:ext cx="8039100" cy="1721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age result for workflow">
            <a:extLst>
              <a:ext uri="{FF2B5EF4-FFF2-40B4-BE49-F238E27FC236}">
                <a16:creationId xmlns:a16="http://schemas.microsoft.com/office/drawing/2014/main" id="{CD528BD5-9AB6-4CA3-B644-13B5C6670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4218" y="2580340"/>
            <a:ext cx="2162398" cy="136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github.com/ing-bank/baker/raw/master/webshop.png">
            <a:extLst>
              <a:ext uri="{FF2B5EF4-FFF2-40B4-BE49-F238E27FC236}">
                <a16:creationId xmlns:a16="http://schemas.microsoft.com/office/drawing/2014/main" id="{F26F78A7-E742-48CC-884C-A339493E8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337" y="3030767"/>
            <a:ext cx="1024884" cy="177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18336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icroservices choreography">
            <a:extLst>
              <a:ext uri="{FF2B5EF4-FFF2-40B4-BE49-F238E27FC236}">
                <a16:creationId xmlns:a16="http://schemas.microsoft.com/office/drawing/2014/main" id="{67607DB3-C7AB-4B5D-8F03-D0637B26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00" y="1833275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4FEFE-DC14-49C9-9454-18D25839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Approaches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BFB-E44A-450B-8050-008348726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Orchestration</a:t>
            </a:r>
            <a:endParaRPr lang="nl-NL" dirty="0"/>
          </a:p>
          <a:p>
            <a:r>
              <a:rPr lang="nl-NL" dirty="0" err="1"/>
              <a:t>Choreography</a:t>
            </a:r>
            <a:endParaRPr lang="nl-NL" dirty="0"/>
          </a:p>
          <a:p>
            <a:r>
              <a:rPr lang="nl-NL" dirty="0" err="1"/>
              <a:t>Hybrid</a:t>
            </a:r>
            <a:endParaRPr lang="nl-NL" dirty="0"/>
          </a:p>
          <a:p>
            <a:pPr lvl="1"/>
            <a:r>
              <a:rPr lang="nl-NL" dirty="0" err="1"/>
              <a:t>Coordinated</a:t>
            </a:r>
            <a:r>
              <a:rPr lang="nl-NL" dirty="0"/>
              <a:t> | </a:t>
            </a:r>
            <a:r>
              <a:rPr lang="nl-NL" dirty="0" err="1"/>
              <a:t>Facilitated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Mixing</a:t>
            </a:r>
            <a:r>
              <a:rPr lang="nl-NL" dirty="0"/>
              <a:t> </a:t>
            </a:r>
            <a:r>
              <a:rPr lang="nl-NL" dirty="0" err="1"/>
              <a:t>orchestration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DA2A8-7149-44DF-AB14-25F76971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Cloud- and Container-Based Approach to Microservices-Powered Workflows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6A345-0638-452C-97E4-E6E596D1D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3567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loud 25">
            <a:extLst>
              <a:ext uri="{FF2B5EF4-FFF2-40B4-BE49-F238E27FC236}">
                <a16:creationId xmlns:a16="http://schemas.microsoft.com/office/drawing/2014/main" id="{2540341B-A384-4C71-AB66-40472CE48252}"/>
              </a:ext>
            </a:extLst>
          </p:cNvPr>
          <p:cNvSpPr/>
          <p:nvPr/>
        </p:nvSpPr>
        <p:spPr>
          <a:xfrm>
            <a:off x="2297723" y="635183"/>
            <a:ext cx="4491227" cy="2359007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loud 24">
            <a:extLst>
              <a:ext uri="{FF2B5EF4-FFF2-40B4-BE49-F238E27FC236}">
                <a16:creationId xmlns:a16="http://schemas.microsoft.com/office/drawing/2014/main" id="{EF4A3591-9D2F-4820-9E79-95F7751C002D}"/>
              </a:ext>
            </a:extLst>
          </p:cNvPr>
          <p:cNvSpPr/>
          <p:nvPr/>
        </p:nvSpPr>
        <p:spPr>
          <a:xfrm>
            <a:off x="-197258" y="2934703"/>
            <a:ext cx="3298013" cy="1909344"/>
          </a:xfrm>
          <a:prstGeom prst="cloud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CB573645-EFE2-4AE1-81B6-2D9B1F9A8CFC}"/>
              </a:ext>
            </a:extLst>
          </p:cNvPr>
          <p:cNvSpPr/>
          <p:nvPr/>
        </p:nvSpPr>
        <p:spPr>
          <a:xfrm>
            <a:off x="5666154" y="2516554"/>
            <a:ext cx="3540369" cy="2140067"/>
          </a:xfrm>
          <a:prstGeom prst="cloud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FB061-A31C-48E0-85A2-7E5B15623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Cross Domain </a:t>
            </a:r>
            <a:r>
              <a:rPr lang="nl-NL" dirty="0" err="1"/>
              <a:t>Workflows</a:t>
            </a:r>
            <a:br>
              <a:rPr lang="nl-NL" dirty="0"/>
            </a:br>
            <a:r>
              <a:rPr lang="nl-NL" dirty="0" err="1"/>
              <a:t>Orchestration</a:t>
            </a:r>
            <a:r>
              <a:rPr lang="nl-NL" dirty="0"/>
              <a:t> is </a:t>
            </a:r>
            <a:r>
              <a:rPr lang="nl-NL" dirty="0" err="1"/>
              <a:t>allowed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, </a:t>
            </a:r>
            <a:r>
              <a:rPr lang="nl-NL" dirty="0" err="1"/>
              <a:t>choreography</a:t>
            </a:r>
            <a:r>
              <a:rPr lang="nl-NL" dirty="0"/>
              <a:t> </a:t>
            </a:r>
            <a:r>
              <a:rPr lang="nl-NL" dirty="0" err="1"/>
              <a:t>across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6A84B5-ECCD-46D8-BB13-B8EC82579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 Cloud- and Container-Based Approach to Microservices-Powered Workflows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EEF2FF-C875-4EA4-A88C-7544143EF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FB8D980-575B-4CE8-8AA8-CED087813979}"/>
              </a:ext>
            </a:extLst>
          </p:cNvPr>
          <p:cNvSpPr/>
          <p:nvPr/>
        </p:nvSpPr>
        <p:spPr>
          <a:xfrm>
            <a:off x="336062" y="3055815"/>
            <a:ext cx="2383692" cy="165686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815F6FE-574E-47E2-A3F9-624C750A1F5B}"/>
              </a:ext>
            </a:extLst>
          </p:cNvPr>
          <p:cNvSpPr/>
          <p:nvPr/>
        </p:nvSpPr>
        <p:spPr>
          <a:xfrm>
            <a:off x="3161324" y="3198638"/>
            <a:ext cx="2383692" cy="165686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C2569D-B379-4921-A73B-5C0F33825BD5}"/>
              </a:ext>
            </a:extLst>
          </p:cNvPr>
          <p:cNvSpPr/>
          <p:nvPr/>
        </p:nvSpPr>
        <p:spPr>
          <a:xfrm>
            <a:off x="6040308" y="2763123"/>
            <a:ext cx="2383692" cy="1656862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CA9FF4-C325-4B8A-B089-1AA70FD1D712}"/>
              </a:ext>
            </a:extLst>
          </p:cNvPr>
          <p:cNvSpPr/>
          <p:nvPr/>
        </p:nvSpPr>
        <p:spPr>
          <a:xfrm>
            <a:off x="3461231" y="1270262"/>
            <a:ext cx="2579077" cy="79584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Facilitated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4B30CE-95A5-4EE0-B7A9-4C83E3534CDD}"/>
              </a:ext>
            </a:extLst>
          </p:cNvPr>
          <p:cNvSpPr/>
          <p:nvPr/>
        </p:nvSpPr>
        <p:spPr>
          <a:xfrm>
            <a:off x="928077" y="3236431"/>
            <a:ext cx="1199661" cy="50400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Orchestrator</a:t>
            </a:r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4D9386-5034-4BDA-AA3F-38BE4E42DC94}"/>
              </a:ext>
            </a:extLst>
          </p:cNvPr>
          <p:cNvSpPr/>
          <p:nvPr/>
        </p:nvSpPr>
        <p:spPr>
          <a:xfrm>
            <a:off x="3854939" y="3488431"/>
            <a:ext cx="1199661" cy="50400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Orchestrator</a:t>
            </a:r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819232-BC30-4C1A-B561-8E1FDA53B284}"/>
              </a:ext>
            </a:extLst>
          </p:cNvPr>
          <p:cNvSpPr/>
          <p:nvPr/>
        </p:nvSpPr>
        <p:spPr>
          <a:xfrm>
            <a:off x="6588000" y="2943662"/>
            <a:ext cx="1199661" cy="504000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Facilitated</a:t>
            </a:r>
            <a:r>
              <a:rPr lang="nl-NL" sz="1200" dirty="0"/>
              <a:t> </a:t>
            </a:r>
            <a:r>
              <a:rPr lang="nl-NL" sz="1200" dirty="0" err="1"/>
              <a:t>Choreography</a:t>
            </a:r>
            <a:endParaRPr lang="en-NL" sz="1200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446FFED8-C55D-491D-8CA1-8156CD0868A4}"/>
              </a:ext>
            </a:extLst>
          </p:cNvPr>
          <p:cNvSpPr/>
          <p:nvPr/>
        </p:nvSpPr>
        <p:spPr>
          <a:xfrm>
            <a:off x="500185" y="1151069"/>
            <a:ext cx="1469292" cy="93661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Workflow &amp;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en-NL" dirty="0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2C589E7E-14A8-4384-9159-67117372ECBE}"/>
              </a:ext>
            </a:extLst>
          </p:cNvPr>
          <p:cNvSpPr/>
          <p:nvPr/>
        </p:nvSpPr>
        <p:spPr>
          <a:xfrm>
            <a:off x="4968000" y="1887908"/>
            <a:ext cx="870092" cy="60812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 </a:t>
            </a:r>
            <a:r>
              <a:rPr lang="nl-NL" sz="1050" dirty="0" err="1"/>
              <a:t>Instance</a:t>
            </a:r>
            <a:r>
              <a:rPr lang="nl-NL" sz="1050" dirty="0"/>
              <a:t> State</a:t>
            </a:r>
            <a:endParaRPr lang="en-NL" sz="1050" dirty="0"/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6635D23-0FB2-46FF-995C-2D7E1C8895DD}"/>
              </a:ext>
            </a:extLst>
          </p:cNvPr>
          <p:cNvSpPr/>
          <p:nvPr/>
        </p:nvSpPr>
        <p:spPr>
          <a:xfrm>
            <a:off x="3596953" y="978831"/>
            <a:ext cx="870092" cy="5040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 </a:t>
            </a:r>
            <a:r>
              <a:rPr lang="nl-NL" sz="1050" dirty="0" err="1"/>
              <a:t>Definitions</a:t>
            </a:r>
            <a:endParaRPr lang="en-NL" sz="1050" dirty="0"/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67CB8467-4DDE-4A73-B59E-0CD8B8C0E7A1}"/>
              </a:ext>
            </a:extLst>
          </p:cNvPr>
          <p:cNvSpPr/>
          <p:nvPr/>
        </p:nvSpPr>
        <p:spPr>
          <a:xfrm>
            <a:off x="2997754" y="1950431"/>
            <a:ext cx="1469292" cy="545606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Task</a:t>
            </a:r>
            <a:r>
              <a:rPr lang="nl-NL" sz="1100" dirty="0"/>
              <a:t> Queue/</a:t>
            </a:r>
            <a:r>
              <a:rPr lang="nl-NL" sz="1100" dirty="0" err="1"/>
              <a:t>Dispatcher</a:t>
            </a:r>
            <a:endParaRPr lang="en-NL" sz="110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679C499-1569-472F-8F2D-15035DFD83AD}"/>
              </a:ext>
            </a:extLst>
          </p:cNvPr>
          <p:cNvSpPr/>
          <p:nvPr/>
        </p:nvSpPr>
        <p:spPr>
          <a:xfrm>
            <a:off x="617415" y="3992431"/>
            <a:ext cx="640862" cy="3590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598921CC-2EFF-41EB-8067-AFC5F8F02CCD}"/>
              </a:ext>
            </a:extLst>
          </p:cNvPr>
          <p:cNvSpPr/>
          <p:nvPr/>
        </p:nvSpPr>
        <p:spPr>
          <a:xfrm>
            <a:off x="1379416" y="4231212"/>
            <a:ext cx="640862" cy="35906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20AC960-8CF8-466D-A21E-D339A523D716}"/>
              </a:ext>
            </a:extLst>
          </p:cNvPr>
          <p:cNvSpPr/>
          <p:nvPr/>
        </p:nvSpPr>
        <p:spPr>
          <a:xfrm>
            <a:off x="3596953" y="4174615"/>
            <a:ext cx="640862" cy="3590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DF0FC59-9EF7-44E6-998D-C32F5105D1B6}"/>
              </a:ext>
            </a:extLst>
          </p:cNvPr>
          <p:cNvSpPr/>
          <p:nvPr/>
        </p:nvSpPr>
        <p:spPr>
          <a:xfrm>
            <a:off x="4353013" y="4297552"/>
            <a:ext cx="640862" cy="35906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λ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C52DDE1-A55C-420F-AED1-DD0067048DB3}"/>
              </a:ext>
            </a:extLst>
          </p:cNvPr>
          <p:cNvSpPr/>
          <p:nvPr/>
        </p:nvSpPr>
        <p:spPr>
          <a:xfrm>
            <a:off x="6366122" y="3513285"/>
            <a:ext cx="640862" cy="3590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A6E440F-F3D0-40BF-8EC0-5524F2829057}"/>
              </a:ext>
            </a:extLst>
          </p:cNvPr>
          <p:cNvSpPr/>
          <p:nvPr/>
        </p:nvSpPr>
        <p:spPr>
          <a:xfrm>
            <a:off x="7575061" y="3692820"/>
            <a:ext cx="640862" cy="3590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λ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EE9655C-D5BB-4849-AED2-CC47DA3E9C51}"/>
              </a:ext>
            </a:extLst>
          </p:cNvPr>
          <p:cNvSpPr/>
          <p:nvPr/>
        </p:nvSpPr>
        <p:spPr>
          <a:xfrm>
            <a:off x="6788950" y="3966635"/>
            <a:ext cx="640862" cy="3590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13B0A29-8E51-424D-A33C-F58A3CD5AA8E}"/>
              </a:ext>
            </a:extLst>
          </p:cNvPr>
          <p:cNvSpPr/>
          <p:nvPr/>
        </p:nvSpPr>
        <p:spPr>
          <a:xfrm>
            <a:off x="2195632" y="3013692"/>
            <a:ext cx="711691" cy="369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Proxy</a:t>
            </a:r>
          </a:p>
          <a:p>
            <a:pPr algn="ctr"/>
            <a:r>
              <a:rPr lang="nl-NL" sz="1100" dirty="0"/>
              <a:t>Actor</a:t>
            </a:r>
            <a:endParaRPr lang="en-NL" sz="1100" dirty="0"/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EE01134B-6483-4061-A58F-49EABE41B152}"/>
              </a:ext>
            </a:extLst>
          </p:cNvPr>
          <p:cNvSpPr/>
          <p:nvPr/>
        </p:nvSpPr>
        <p:spPr>
          <a:xfrm>
            <a:off x="2498860" y="2763123"/>
            <a:ext cx="336786" cy="398301"/>
          </a:xfrm>
          <a:prstGeom prst="lightningBol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DE78F3B-DBA5-43B8-86A8-3A5796ED141D}"/>
              </a:ext>
            </a:extLst>
          </p:cNvPr>
          <p:cNvSpPr/>
          <p:nvPr/>
        </p:nvSpPr>
        <p:spPr>
          <a:xfrm>
            <a:off x="1539631" y="3133823"/>
            <a:ext cx="695569" cy="78300"/>
          </a:xfrm>
          <a:custGeom>
            <a:avLst/>
            <a:gdLst>
              <a:gd name="connsiteX0" fmla="*/ 695569 w 695569"/>
              <a:gd name="connsiteY0" fmla="*/ 62669 h 78300"/>
              <a:gd name="connsiteX1" fmla="*/ 226646 w 695569"/>
              <a:gd name="connsiteY1" fmla="*/ 146 h 78300"/>
              <a:gd name="connsiteX2" fmla="*/ 0 w 695569"/>
              <a:gd name="connsiteY2" fmla="*/ 78300 h 7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5569" h="78300">
                <a:moveTo>
                  <a:pt x="695569" y="62669"/>
                </a:moveTo>
                <a:cubicBezTo>
                  <a:pt x="519071" y="30105"/>
                  <a:pt x="342574" y="-2459"/>
                  <a:pt x="226646" y="146"/>
                </a:cubicBezTo>
                <a:cubicBezTo>
                  <a:pt x="110718" y="2751"/>
                  <a:pt x="55359" y="40525"/>
                  <a:pt x="0" y="783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06104828-6C86-4F8C-B518-954168D1B74C}"/>
              </a:ext>
            </a:extLst>
          </p:cNvPr>
          <p:cNvSpPr/>
          <p:nvPr/>
        </p:nvSpPr>
        <p:spPr>
          <a:xfrm>
            <a:off x="2849938" y="2223234"/>
            <a:ext cx="336786" cy="398301"/>
          </a:xfrm>
          <a:prstGeom prst="lightningBol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1" name="Picture 30" descr="Image result for camunda">
            <a:extLst>
              <a:ext uri="{FF2B5EF4-FFF2-40B4-BE49-F238E27FC236}">
                <a16:creationId xmlns:a16="http://schemas.microsoft.com/office/drawing/2014/main" id="{C9BDE1EB-6C2A-4303-82B5-01E3AB68EC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45" b="32667"/>
          <a:stretch/>
        </p:blipFill>
        <p:spPr bwMode="auto">
          <a:xfrm>
            <a:off x="186537" y="2984044"/>
            <a:ext cx="2002403" cy="40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Snagit_PPT3235">
            <a:extLst>
              <a:ext uri="{FF2B5EF4-FFF2-40B4-BE49-F238E27FC236}">
                <a16:creationId xmlns:a16="http://schemas.microsoft.com/office/drawing/2014/main" id="{93107E9E-74EA-4AC1-9000-736F68A567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33" y="1683527"/>
            <a:ext cx="1109152" cy="394075"/>
          </a:xfrm>
          <a:prstGeom prst="rect">
            <a:avLst/>
          </a:prstGeom>
        </p:spPr>
      </p:pic>
      <p:pic>
        <p:nvPicPr>
          <p:cNvPr id="34" name="Snagit_PPT40BD">
            <a:extLst>
              <a:ext uri="{FF2B5EF4-FFF2-40B4-BE49-F238E27FC236}">
                <a16:creationId xmlns:a16="http://schemas.microsoft.com/office/drawing/2014/main" id="{26298906-1DA5-46EC-9BDD-476D548577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405" y="1054501"/>
            <a:ext cx="1738005" cy="324035"/>
          </a:xfrm>
          <a:prstGeom prst="rect">
            <a:avLst/>
          </a:prstGeom>
        </p:spPr>
      </p:pic>
      <p:pic>
        <p:nvPicPr>
          <p:cNvPr id="35" name="Snagit_PPT4CC4">
            <a:extLst>
              <a:ext uri="{FF2B5EF4-FFF2-40B4-BE49-F238E27FC236}">
                <a16:creationId xmlns:a16="http://schemas.microsoft.com/office/drawing/2014/main" id="{BCB0C153-83DF-41BA-BC92-69A14E3C92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396" y="2596283"/>
            <a:ext cx="1533207" cy="444251"/>
          </a:xfrm>
          <a:prstGeom prst="rect">
            <a:avLst/>
          </a:prstGeom>
        </p:spPr>
      </p:pic>
      <p:pic>
        <p:nvPicPr>
          <p:cNvPr id="36" name="Snagit_PPT57D1">
            <a:extLst>
              <a:ext uri="{FF2B5EF4-FFF2-40B4-BE49-F238E27FC236}">
                <a16:creationId xmlns:a16="http://schemas.microsoft.com/office/drawing/2014/main" id="{C0893B38-B291-415E-B90D-4A74C05506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649" y="3151294"/>
            <a:ext cx="1170690" cy="5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236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31998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How?</a:t>
            </a:r>
            <a:br>
              <a:rPr lang="en-US" sz="8800" dirty="0"/>
            </a:br>
            <a:r>
              <a:rPr lang="en-US" sz="8000" dirty="0"/>
              <a:t>Run &amp; Operate</a:t>
            </a:r>
            <a:endParaRPr lang="nl-NL" sz="8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1454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&amp; Operate </a:t>
            </a:r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Rapid rollout</a:t>
            </a:r>
          </a:p>
          <a:p>
            <a:pPr lvl="2"/>
            <a:r>
              <a:rPr lang="en-US" dirty="0"/>
              <a:t>Including scale out &amp; recover</a:t>
            </a:r>
          </a:p>
          <a:p>
            <a:pPr lvl="1"/>
            <a:r>
              <a:rPr lang="en-US" dirty="0"/>
              <a:t>Non breaking upgrade &amp; rollback</a:t>
            </a:r>
            <a:br>
              <a:rPr lang="en-US" dirty="0"/>
            </a:br>
            <a:r>
              <a:rPr lang="en-US" dirty="0"/>
              <a:t>strategies (e.g. canary release)</a:t>
            </a:r>
          </a:p>
          <a:p>
            <a:pPr lvl="1"/>
            <a:r>
              <a:rPr lang="en-US" dirty="0"/>
              <a:t>Agile infrastructure</a:t>
            </a:r>
          </a:p>
          <a:p>
            <a:pPr lvl="2"/>
            <a:r>
              <a:rPr lang="en-US" dirty="0"/>
              <a:t>Relocate, independent of</a:t>
            </a:r>
            <a:br>
              <a:rPr lang="en-US" dirty="0"/>
            </a:br>
            <a:r>
              <a:rPr lang="en-US" dirty="0"/>
              <a:t>infra specifics</a:t>
            </a:r>
          </a:p>
          <a:p>
            <a:pPr lvl="1"/>
            <a:r>
              <a:rPr lang="en-US" dirty="0"/>
              <a:t>Health management</a:t>
            </a:r>
          </a:p>
          <a:p>
            <a:pPr lvl="2"/>
            <a:r>
              <a:rPr lang="en-US" dirty="0"/>
              <a:t>Monitor and safeguard SLA requirements on response time, success and availability</a:t>
            </a:r>
          </a:p>
          <a:p>
            <a:pPr lvl="1"/>
            <a:r>
              <a:rPr lang="en-US" dirty="0"/>
              <a:t>Scale elastically </a:t>
            </a:r>
          </a:p>
          <a:p>
            <a:pPr lvl="1"/>
            <a:r>
              <a:rPr lang="en-US" dirty="0"/>
              <a:t>TCO management</a:t>
            </a:r>
          </a:p>
          <a:p>
            <a:pPr lvl="1"/>
            <a:r>
              <a:rPr lang="en-US" dirty="0"/>
              <a:t>DevOps: one team creates and runs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46</a:t>
            </a:fld>
            <a:endParaRPr lang="nl-NL"/>
          </a:p>
        </p:txBody>
      </p:sp>
      <p:grpSp>
        <p:nvGrpSpPr>
          <p:cNvPr id="6" name="Group 5"/>
          <p:cNvGrpSpPr/>
          <p:nvPr/>
        </p:nvGrpSpPr>
        <p:grpSpPr>
          <a:xfrm>
            <a:off x="4192395" y="792000"/>
            <a:ext cx="4743622" cy="1320424"/>
            <a:chOff x="-107973" y="1987274"/>
            <a:chExt cx="9313871" cy="2230307"/>
          </a:xfrm>
        </p:grpSpPr>
        <p:sp>
          <p:nvSpPr>
            <p:cNvPr id="7" name="Oval 6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8" name="Oval 7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9" name="Oval 8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0" name="Oval 9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1" name="Oval 10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01343" y="3816074"/>
              <a:ext cx="5108889" cy="337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Generic Infrastructure Platform for running DevOps Products</a:t>
              </a:r>
              <a:endParaRPr lang="nl-NL" sz="7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472889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8518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4148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9777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5407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48675862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elephant in the room…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47</a:t>
            </a:fld>
            <a:endParaRPr lang="nl-NL"/>
          </a:p>
        </p:txBody>
      </p:sp>
      <p:pic>
        <p:nvPicPr>
          <p:cNvPr id="6" name="Picture 8" descr="Image result for docker hub 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04" y="1549593"/>
            <a:ext cx="8658949" cy="25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9872" y="385749"/>
            <a:ext cx="102592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whale    </a:t>
            </a:r>
            <a:endParaRPr lang="nl-NL" sz="1800" b="1" dirty="0" err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098" name="Picture 2" descr="Image result for containerd logo">
            <a:extLst>
              <a:ext uri="{FF2B5EF4-FFF2-40B4-BE49-F238E27FC236}">
                <a16:creationId xmlns:a16="http://schemas.microsoft.com/office/drawing/2014/main" id="{5B4C30E7-C795-4C58-AB00-A0F99D584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29" y="4207784"/>
            <a:ext cx="2736337" cy="820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rkt logo container">
            <a:extLst>
              <a:ext uri="{FF2B5EF4-FFF2-40B4-BE49-F238E27FC236}">
                <a16:creationId xmlns:a16="http://schemas.microsoft.com/office/drawing/2014/main" id="{DF48C2A3-8C6F-4C19-9978-8D65FDF70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0737" y="3797250"/>
            <a:ext cx="1639116" cy="1639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Image result for oci container">
            <a:extLst>
              <a:ext uri="{FF2B5EF4-FFF2-40B4-BE49-F238E27FC236}">
                <a16:creationId xmlns:a16="http://schemas.microsoft.com/office/drawing/2014/main" id="{5A47CE64-0D9D-4F3D-814F-4B52DA04D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7" y="4439578"/>
            <a:ext cx="2083979" cy="46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2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vehicle for:</a:t>
            </a:r>
          </a:p>
          <a:p>
            <a:pPr lvl="1"/>
            <a:r>
              <a:rPr lang="en-US" dirty="0"/>
              <a:t>Encapsulate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Share &amp; Ship</a:t>
            </a:r>
          </a:p>
          <a:p>
            <a:pPr lvl="1"/>
            <a:r>
              <a:rPr lang="en-US" dirty="0"/>
              <a:t>Automated Tests</a:t>
            </a:r>
          </a:p>
          <a:p>
            <a:pPr lvl="1"/>
            <a:r>
              <a:rPr lang="en-US" dirty="0"/>
              <a:t>Deploy</a:t>
            </a:r>
          </a:p>
          <a:p>
            <a:pPr lvl="1"/>
            <a:r>
              <a:rPr lang="en-US" dirty="0"/>
              <a:t>Run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Relocate</a:t>
            </a:r>
          </a:p>
          <a:p>
            <a:pPr lvl="1"/>
            <a:r>
              <a:rPr lang="en-US" dirty="0"/>
              <a:t>Standardize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48</a:t>
            </a:fld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17" y="2317929"/>
            <a:ext cx="3793264" cy="23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4651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6" y="2794655"/>
            <a:ext cx="3351070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Why?</a:t>
            </a:r>
            <a:br>
              <a:rPr lang="en-US" sz="8800" dirty="0"/>
            </a:br>
            <a:r>
              <a:rPr lang="en-US" sz="2800" dirty="0"/>
              <a:t>What?</a:t>
            </a:r>
            <a:br>
              <a:rPr lang="en-US" sz="2800" dirty="0"/>
            </a:br>
            <a:r>
              <a:rPr lang="en-US" sz="2800" dirty="0"/>
              <a:t>How?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396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4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69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52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3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6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54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an 2"/>
          <p:cNvSpPr/>
          <p:nvPr/>
        </p:nvSpPr>
        <p:spPr>
          <a:xfrm>
            <a:off x="2410815" y="3469387"/>
            <a:ext cx="386393" cy="2450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5005534" y="2569459"/>
            <a:ext cx="755227" cy="444584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loud 18"/>
          <p:cNvSpPr/>
          <p:nvPr/>
        </p:nvSpPr>
        <p:spPr>
          <a:xfrm>
            <a:off x="2692920" y="4491880"/>
            <a:ext cx="1301378" cy="50288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Storage</a:t>
            </a:r>
            <a:endParaRPr lang="nl-NL" dirty="0"/>
          </a:p>
        </p:txBody>
      </p:sp>
      <p:cxnSp>
        <p:nvCxnSpPr>
          <p:cNvPr id="25" name="Elbow Connector 24"/>
          <p:cNvCxnSpPr>
            <a:stCxn id="3" idx="3"/>
            <a:endCxn id="19" idx="3"/>
          </p:cNvCxnSpPr>
          <p:nvPr/>
        </p:nvCxnSpPr>
        <p:spPr>
          <a:xfrm rot="16200000" flipH="1">
            <a:off x="2570691" y="3747714"/>
            <a:ext cx="806239" cy="739597"/>
          </a:xfrm>
          <a:prstGeom prst="bentConnector3">
            <a:avLst>
              <a:gd name="adj1" fmla="val 73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4617550" y="4421417"/>
            <a:ext cx="775968" cy="4531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</a:t>
            </a:r>
            <a:endParaRPr lang="nl-NL" dirty="0"/>
          </a:p>
        </p:txBody>
      </p:sp>
      <p:cxnSp>
        <p:nvCxnSpPr>
          <p:cNvPr id="29" name="Elbow Connector 28"/>
          <p:cNvCxnSpPr>
            <a:stCxn id="22" idx="3"/>
            <a:endCxn id="27" idx="0"/>
          </p:cNvCxnSpPr>
          <p:nvPr/>
        </p:nvCxnSpPr>
        <p:spPr>
          <a:xfrm rot="5400000">
            <a:off x="4518976" y="3557245"/>
            <a:ext cx="1407374" cy="320971"/>
          </a:xfrm>
          <a:prstGeom prst="bentConnector3">
            <a:avLst>
              <a:gd name="adj1" fmla="val 8424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008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55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an 2"/>
          <p:cNvSpPr/>
          <p:nvPr/>
        </p:nvSpPr>
        <p:spPr>
          <a:xfrm>
            <a:off x="2410815" y="3469387"/>
            <a:ext cx="386393" cy="2450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5005534" y="2569459"/>
            <a:ext cx="755227" cy="444584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loud 18"/>
          <p:cNvSpPr/>
          <p:nvPr/>
        </p:nvSpPr>
        <p:spPr>
          <a:xfrm>
            <a:off x="2692920" y="4491880"/>
            <a:ext cx="1301378" cy="50288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Storage</a:t>
            </a:r>
            <a:endParaRPr lang="nl-NL" dirty="0"/>
          </a:p>
        </p:txBody>
      </p:sp>
      <p:cxnSp>
        <p:nvCxnSpPr>
          <p:cNvPr id="25" name="Elbow Connector 24"/>
          <p:cNvCxnSpPr>
            <a:stCxn id="3" idx="3"/>
            <a:endCxn id="19" idx="3"/>
          </p:cNvCxnSpPr>
          <p:nvPr/>
        </p:nvCxnSpPr>
        <p:spPr>
          <a:xfrm rot="16200000" flipH="1">
            <a:off x="2570691" y="3747714"/>
            <a:ext cx="806239" cy="739597"/>
          </a:xfrm>
          <a:prstGeom prst="bentConnector3">
            <a:avLst>
              <a:gd name="adj1" fmla="val 73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4617550" y="4421417"/>
            <a:ext cx="775968" cy="4531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</a:t>
            </a:r>
            <a:endParaRPr lang="nl-NL" dirty="0"/>
          </a:p>
        </p:txBody>
      </p:sp>
      <p:cxnSp>
        <p:nvCxnSpPr>
          <p:cNvPr id="29" name="Elbow Connector 28"/>
          <p:cNvCxnSpPr>
            <a:stCxn id="22" idx="3"/>
            <a:endCxn id="27" idx="0"/>
          </p:cNvCxnSpPr>
          <p:nvPr/>
        </p:nvCxnSpPr>
        <p:spPr>
          <a:xfrm rot="5400000">
            <a:off x="4518976" y="3557245"/>
            <a:ext cx="1407374" cy="320971"/>
          </a:xfrm>
          <a:prstGeom prst="bentConnector3">
            <a:avLst>
              <a:gd name="adj1" fmla="val 8424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070344" y="304709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ular Callout 23"/>
          <p:cNvSpPr/>
          <p:nvPr/>
        </p:nvSpPr>
        <p:spPr>
          <a:xfrm>
            <a:off x="334272" y="2261308"/>
            <a:ext cx="1218081" cy="453043"/>
          </a:xfrm>
          <a:prstGeom prst="wedgeRectCallout">
            <a:avLst>
              <a:gd name="adj1" fmla="val 22230"/>
              <a:gd name="adj2" fmla="val 126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Map</a:t>
            </a:r>
            <a:endParaRPr lang="nl-NL" dirty="0"/>
          </a:p>
        </p:txBody>
      </p:sp>
      <p:sp>
        <p:nvSpPr>
          <p:cNvPr id="28" name="Rectangular Callout 27"/>
          <p:cNvSpPr/>
          <p:nvPr/>
        </p:nvSpPr>
        <p:spPr>
          <a:xfrm>
            <a:off x="6254968" y="2074939"/>
            <a:ext cx="1218081" cy="453043"/>
          </a:xfrm>
          <a:prstGeom prst="wedgeRectCallout">
            <a:avLst>
              <a:gd name="adj1" fmla="val -35381"/>
              <a:gd name="adj2" fmla="val 1876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Map</a:t>
            </a:r>
            <a:endParaRPr lang="nl-NL" dirty="0"/>
          </a:p>
        </p:txBody>
      </p:sp>
      <p:sp>
        <p:nvSpPr>
          <p:cNvPr id="30" name="Cube 29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Down Arrow 30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885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56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94308" y="3185585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682201" y="3148924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death 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84" y="2951718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Freeform 23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1651274" y="300877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Cube 27"/>
          <p:cNvSpPr/>
          <p:nvPr/>
        </p:nvSpPr>
        <p:spPr>
          <a:xfrm>
            <a:off x="4422300" y="2131820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391365" y="3068709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3826645" y="2586775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Down Arrow 30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5" name="Cube 24"/>
          <p:cNvSpPr/>
          <p:nvPr/>
        </p:nvSpPr>
        <p:spPr>
          <a:xfrm>
            <a:off x="1134369" y="3556653"/>
            <a:ext cx="1545265" cy="1353879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57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682201" y="3148924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death 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77" y="4275556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83207" y="2790453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Freeform 2"/>
          <p:cNvSpPr/>
          <p:nvPr/>
        </p:nvSpPr>
        <p:spPr>
          <a:xfrm>
            <a:off x="2913321" y="964019"/>
            <a:ext cx="3912781" cy="2327978"/>
          </a:xfrm>
          <a:custGeom>
            <a:avLst/>
            <a:gdLst>
              <a:gd name="connsiteX0" fmla="*/ 0 w 3912781"/>
              <a:gd name="connsiteY0" fmla="*/ 0 h 2327978"/>
              <a:gd name="connsiteX1" fmla="*/ 120502 w 3912781"/>
              <a:gd name="connsiteY1" fmla="*/ 1786269 h 2327978"/>
              <a:gd name="connsiteX2" fmla="*/ 673395 w 3912781"/>
              <a:gd name="connsiteY2" fmla="*/ 2324986 h 2327978"/>
              <a:gd name="connsiteX3" fmla="*/ 2977116 w 3912781"/>
              <a:gd name="connsiteY3" fmla="*/ 2006009 h 2327978"/>
              <a:gd name="connsiteX4" fmla="*/ 3912781 w 3912781"/>
              <a:gd name="connsiteY4" fmla="*/ 2055628 h 232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2781" h="2327978">
                <a:moveTo>
                  <a:pt x="0" y="0"/>
                </a:moveTo>
                <a:cubicBezTo>
                  <a:pt x="4135" y="699385"/>
                  <a:pt x="8270" y="1398771"/>
                  <a:pt x="120502" y="1786269"/>
                </a:cubicBezTo>
                <a:cubicBezTo>
                  <a:pt x="232734" y="2173767"/>
                  <a:pt x="197293" y="2288363"/>
                  <a:pt x="673395" y="2324986"/>
                </a:cubicBezTo>
                <a:cubicBezTo>
                  <a:pt x="1149497" y="2361609"/>
                  <a:pt x="2437218" y="2050902"/>
                  <a:pt x="2977116" y="2006009"/>
                </a:cubicBezTo>
                <a:cubicBezTo>
                  <a:pt x="3517014" y="1961116"/>
                  <a:pt x="3714897" y="2008372"/>
                  <a:pt x="3912781" y="205562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1651274" y="300877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4422300" y="2131820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453598" y="3231681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3826645" y="2586775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445488" y="2831743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Down Arrow 28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54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5" grpId="1" animBg="1"/>
      <p:bldP spid="22" grpId="0" animBg="1"/>
      <p:bldP spid="12" grpId="0" animBg="1"/>
      <p:bldP spid="3" grpId="0" animBg="1"/>
      <p:bldP spid="30" grpId="0" animBg="1"/>
      <p:bldP spid="35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58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59600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2746514" y="921488"/>
            <a:ext cx="1449802" cy="2692368"/>
          </a:xfrm>
          <a:custGeom>
            <a:avLst/>
            <a:gdLst>
              <a:gd name="connsiteX0" fmla="*/ 124277 w 1449802"/>
              <a:gd name="connsiteY0" fmla="*/ 0 h 2692368"/>
              <a:gd name="connsiteX1" fmla="*/ 131365 w 1449802"/>
              <a:gd name="connsiteY1" fmla="*/ 1516912 h 2692368"/>
              <a:gd name="connsiteX2" fmla="*/ 88835 w 1449802"/>
              <a:gd name="connsiteY2" fmla="*/ 2573079 h 2692368"/>
              <a:gd name="connsiteX3" fmla="*/ 1449802 w 1449802"/>
              <a:gd name="connsiteY3" fmla="*/ 2622698 h 269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802" h="2692368">
                <a:moveTo>
                  <a:pt x="124277" y="0"/>
                </a:moveTo>
                <a:cubicBezTo>
                  <a:pt x="130774" y="544033"/>
                  <a:pt x="137272" y="1088066"/>
                  <a:pt x="131365" y="1516912"/>
                </a:cubicBezTo>
                <a:cubicBezTo>
                  <a:pt x="125458" y="1945758"/>
                  <a:pt x="-130904" y="2388781"/>
                  <a:pt x="88835" y="2573079"/>
                </a:cubicBezTo>
                <a:cubicBezTo>
                  <a:pt x="308574" y="2757377"/>
                  <a:pt x="879188" y="2690037"/>
                  <a:pt x="1449802" y="262269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Down Arrow 17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73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59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59600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2746514" y="921488"/>
            <a:ext cx="1449802" cy="2692368"/>
          </a:xfrm>
          <a:custGeom>
            <a:avLst/>
            <a:gdLst>
              <a:gd name="connsiteX0" fmla="*/ 124277 w 1449802"/>
              <a:gd name="connsiteY0" fmla="*/ 0 h 2692368"/>
              <a:gd name="connsiteX1" fmla="*/ 131365 w 1449802"/>
              <a:gd name="connsiteY1" fmla="*/ 1516912 h 2692368"/>
              <a:gd name="connsiteX2" fmla="*/ 88835 w 1449802"/>
              <a:gd name="connsiteY2" fmla="*/ 2573079 h 2692368"/>
              <a:gd name="connsiteX3" fmla="*/ 1449802 w 1449802"/>
              <a:gd name="connsiteY3" fmla="*/ 2622698 h 269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802" h="2692368">
                <a:moveTo>
                  <a:pt x="124277" y="0"/>
                </a:moveTo>
                <a:cubicBezTo>
                  <a:pt x="130774" y="544033"/>
                  <a:pt x="137272" y="1088066"/>
                  <a:pt x="131365" y="1516912"/>
                </a:cubicBezTo>
                <a:cubicBezTo>
                  <a:pt x="125458" y="1945758"/>
                  <a:pt x="-130904" y="2388781"/>
                  <a:pt x="88835" y="2573079"/>
                </a:cubicBezTo>
                <a:cubicBezTo>
                  <a:pt x="308574" y="2757377"/>
                  <a:pt x="879188" y="2690037"/>
                  <a:pt x="1449802" y="262269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250539" y="90381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5863057" y="878275"/>
            <a:ext cx="466884" cy="17973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24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59614" y="318240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/>
          <p:cNvSpPr/>
          <p:nvPr/>
        </p:nvSpPr>
        <p:spPr>
          <a:xfrm>
            <a:off x="7372132" y="3139629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16431" y="274781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>
            <a:off x="4428949" y="2705043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3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62909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4775427" y="3291755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3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9327" y="226962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4441845" y="2226853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717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32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60</a:t>
            </a:fld>
            <a:endParaRPr lang="nl-NL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141139" y="701513"/>
            <a:ext cx="6469029" cy="423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30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Kubernetes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Container Run Time Management platform</a:t>
            </a:r>
          </a:p>
          <a:p>
            <a:pPr lvl="1"/>
            <a:r>
              <a:rPr lang="en-US" dirty="0"/>
              <a:t>Based on Google’s Borg system (in use at Google for over a decade)</a:t>
            </a:r>
          </a:p>
          <a:p>
            <a:r>
              <a:rPr lang="en-US" dirty="0"/>
              <a:t>Initial announcement: 2014</a:t>
            </a:r>
          </a:p>
          <a:p>
            <a:r>
              <a:rPr lang="en-US" dirty="0"/>
              <a:t>Kubernetes v1.0 was released on July 21, </a:t>
            </a:r>
            <a:r>
              <a:rPr lang="en-US" b="1" dirty="0"/>
              <a:t>2015</a:t>
            </a:r>
          </a:p>
          <a:p>
            <a:r>
              <a:rPr lang="en-US" dirty="0"/>
              <a:t>A Kubernetes cluster typically spans </a:t>
            </a:r>
            <a:r>
              <a:rPr lang="en-US" b="1" dirty="0"/>
              <a:t>multiple compute nodes</a:t>
            </a:r>
          </a:p>
          <a:p>
            <a:pPr lvl="1"/>
            <a:r>
              <a:rPr lang="en-US" dirty="0"/>
              <a:t>Either in the cloud, on premises, on a single machine (</a:t>
            </a:r>
            <a:r>
              <a:rPr lang="en-US" dirty="0" err="1"/>
              <a:t>minikube</a:t>
            </a:r>
            <a:r>
              <a:rPr lang="en-US" dirty="0"/>
              <a:t>) or hybrid</a:t>
            </a:r>
          </a:p>
          <a:p>
            <a:r>
              <a:rPr lang="en-US" dirty="0"/>
              <a:t>K8S manages </a:t>
            </a:r>
            <a:r>
              <a:rPr lang="en-US" b="1" dirty="0"/>
              <a:t>Pods in which containers</a:t>
            </a:r>
            <a:r>
              <a:rPr lang="en-US" dirty="0"/>
              <a:t> are running</a:t>
            </a:r>
          </a:p>
          <a:p>
            <a:pPr lvl="1"/>
            <a:r>
              <a:rPr lang="en-US" dirty="0"/>
              <a:t>K8S schedules Pods on one or more nodes</a:t>
            </a:r>
          </a:p>
          <a:p>
            <a:pPr lvl="1"/>
            <a:r>
              <a:rPr lang="en-US" dirty="0"/>
              <a:t>Docker can be the container runtime; other engines are supported as well, such as </a:t>
            </a:r>
            <a:r>
              <a:rPr lang="en-US" i="1" dirty="0" err="1"/>
              <a:t>rkt</a:t>
            </a:r>
            <a:r>
              <a:rPr lang="en-US" dirty="0"/>
              <a:t> and </a:t>
            </a:r>
            <a:r>
              <a:rPr lang="en-US" i="1" dirty="0" err="1"/>
              <a:t>containerd</a:t>
            </a:r>
            <a:endParaRPr lang="en-US" i="1" dirty="0"/>
          </a:p>
          <a:p>
            <a:r>
              <a:rPr lang="en-US" dirty="0"/>
              <a:t>K8S handles </a:t>
            </a:r>
            <a:r>
              <a:rPr lang="en-US" b="1" dirty="0"/>
              <a:t>network traffic</a:t>
            </a:r>
            <a:r>
              <a:rPr lang="en-US" dirty="0"/>
              <a:t> to, between and from Pods</a:t>
            </a:r>
          </a:p>
          <a:p>
            <a:r>
              <a:rPr lang="en-US" dirty="0"/>
              <a:t>The </a:t>
            </a:r>
            <a:r>
              <a:rPr lang="en-US" b="1" i="1" dirty="0" err="1"/>
              <a:t>kubectl</a:t>
            </a:r>
            <a:r>
              <a:rPr lang="en-US" b="1" dirty="0"/>
              <a:t> </a:t>
            </a:r>
            <a:r>
              <a:rPr lang="en-US" dirty="0"/>
              <a:t>command line interface is used for most management activities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010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Native &amp; Vendor Neutral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649297" cy="3780000"/>
          </a:xfrm>
        </p:spPr>
        <p:txBody>
          <a:bodyPr/>
          <a:lstStyle/>
          <a:p>
            <a:r>
              <a:rPr lang="en-US" dirty="0"/>
              <a:t>Cloud Native Computing Foundation  - CNCF</a:t>
            </a:r>
          </a:p>
          <a:p>
            <a:pPr lvl="1"/>
            <a:r>
              <a:rPr lang="en-US" dirty="0"/>
              <a:t>Oracle is a platinum member since July 2017</a:t>
            </a:r>
          </a:p>
          <a:p>
            <a:r>
              <a:rPr lang="en-US" dirty="0"/>
              <a:t>Cloud Native: container packaged, dynamically managed, </a:t>
            </a:r>
            <a:r>
              <a:rPr lang="en-US" dirty="0" err="1"/>
              <a:t>microservices</a:t>
            </a:r>
            <a:r>
              <a:rPr lang="en-US" dirty="0"/>
              <a:t> oriented </a:t>
            </a:r>
          </a:p>
          <a:p>
            <a:r>
              <a:rPr lang="en-US" dirty="0"/>
              <a:t>Open technology for running container based workloads in a cross cloud vendor neutral way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05" y="2183911"/>
            <a:ext cx="6310397" cy="229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29" y="198277"/>
            <a:ext cx="2793655" cy="7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193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C7D8CC-E03D-43CD-B7B0-F7DCD6E5FE02}"/>
              </a:ext>
            </a:extLst>
          </p:cNvPr>
          <p:cNvSpPr/>
          <p:nvPr/>
        </p:nvSpPr>
        <p:spPr>
          <a:xfrm>
            <a:off x="7264041" y="155157"/>
            <a:ext cx="1312218" cy="814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OKE – Oracle </a:t>
            </a:r>
            <a:r>
              <a:rPr lang="nl-NL" dirty="0" err="1"/>
              <a:t>Kubernetes</a:t>
            </a:r>
            <a:r>
              <a:rPr lang="nl-NL" dirty="0"/>
              <a:t> Engine (</a:t>
            </a:r>
            <a:r>
              <a:rPr lang="nl-NL" dirty="0" err="1"/>
              <a:t>launched</a:t>
            </a:r>
            <a:r>
              <a:rPr lang="nl-NL" dirty="0"/>
              <a:t> May 2018)</a:t>
            </a:r>
          </a:p>
        </p:txBody>
      </p:sp>
      <p:pic>
        <p:nvPicPr>
          <p:cNvPr id="6" name="Snagit_PPTEDB5">
            <a:hlinkClick r:id="rId2"/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24"/>
          <a:stretch/>
        </p:blipFill>
        <p:spPr>
          <a:xfrm>
            <a:off x="754488" y="792000"/>
            <a:ext cx="7635023" cy="4045439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6E19DC7-8F6C-4E92-BD3E-5DF41768955B}"/>
              </a:ext>
            </a:extLst>
          </p:cNvPr>
          <p:cNvGrpSpPr>
            <a:grpSpLocks noChangeAspect="1"/>
          </p:cNvGrpSpPr>
          <p:nvPr/>
        </p:nvGrpSpPr>
        <p:grpSpPr>
          <a:xfrm>
            <a:off x="8119637" y="177666"/>
            <a:ext cx="736589" cy="565566"/>
            <a:chOff x="1840374" y="640686"/>
            <a:chExt cx="2108322" cy="1618806"/>
          </a:xfrm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85373471-6CCB-4EF0-8482-CCDB7EA701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374" y="640686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03EE7AF9-7D01-4B92-B327-7EB8E3838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565" y="1799890"/>
              <a:ext cx="382435" cy="459602"/>
            </a:xfrm>
            <a:custGeom>
              <a:avLst/>
              <a:gdLst>
                <a:gd name="T0" fmla="*/ 0 w 4961"/>
                <a:gd name="T1" fmla="*/ 1995 h 5960"/>
                <a:gd name="T2" fmla="*/ 0 w 4961"/>
                <a:gd name="T3" fmla="*/ 1995 h 5960"/>
                <a:gd name="T4" fmla="*/ 4960 w 4961"/>
                <a:gd name="T5" fmla="*/ 0 h 5960"/>
                <a:gd name="T6" fmla="*/ 4960 w 4961"/>
                <a:gd name="T7" fmla="*/ 5959 h 5960"/>
                <a:gd name="T8" fmla="*/ 0 w 4961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1" h="5960">
                  <a:moveTo>
                    <a:pt x="0" y="1995"/>
                  </a:moveTo>
                  <a:lnTo>
                    <a:pt x="0" y="1995"/>
                  </a:lnTo>
                  <a:cubicBezTo>
                    <a:pt x="1233" y="1496"/>
                    <a:pt x="4960" y="0"/>
                    <a:pt x="4960" y="0"/>
                  </a:cubicBezTo>
                  <a:cubicBezTo>
                    <a:pt x="4960" y="5959"/>
                    <a:pt x="4960" y="5959"/>
                    <a:pt x="4960" y="5959"/>
                  </a:cubicBezTo>
                  <a:cubicBezTo>
                    <a:pt x="2230" y="5801"/>
                    <a:pt x="0" y="1995"/>
                    <a:pt x="0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668DCDA-32D4-4287-B428-322CECD61E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374" y="1799890"/>
              <a:ext cx="384475" cy="459602"/>
            </a:xfrm>
            <a:custGeom>
              <a:avLst/>
              <a:gdLst>
                <a:gd name="T0" fmla="*/ 4986 w 4987"/>
                <a:gd name="T1" fmla="*/ 1995 h 5960"/>
                <a:gd name="T2" fmla="*/ 4986 w 4987"/>
                <a:gd name="T3" fmla="*/ 1995 h 5960"/>
                <a:gd name="T4" fmla="*/ 0 w 4987"/>
                <a:gd name="T5" fmla="*/ 0 h 5960"/>
                <a:gd name="T6" fmla="*/ 0 w 4987"/>
                <a:gd name="T7" fmla="*/ 5959 h 5960"/>
                <a:gd name="T8" fmla="*/ 4986 w 4987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7" h="5960">
                  <a:moveTo>
                    <a:pt x="4986" y="1995"/>
                  </a:moveTo>
                  <a:lnTo>
                    <a:pt x="4986" y="1995"/>
                  </a:lnTo>
                  <a:cubicBezTo>
                    <a:pt x="3753" y="1496"/>
                    <a:pt x="0" y="0"/>
                    <a:pt x="0" y="0"/>
                  </a:cubicBezTo>
                  <a:cubicBezTo>
                    <a:pt x="0" y="5959"/>
                    <a:pt x="0" y="5959"/>
                    <a:pt x="0" y="5959"/>
                  </a:cubicBezTo>
                  <a:cubicBezTo>
                    <a:pt x="2755" y="5801"/>
                    <a:pt x="4986" y="1995"/>
                    <a:pt x="4986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954A1466-251C-4AEB-AE5D-F7015EA47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148" y="1718984"/>
              <a:ext cx="212464" cy="80906"/>
            </a:xfrm>
            <a:custGeom>
              <a:avLst/>
              <a:gdLst>
                <a:gd name="T0" fmla="*/ 0 w 2757"/>
                <a:gd name="T1" fmla="*/ 1050 h 1051"/>
                <a:gd name="T2" fmla="*/ 1365 w 2757"/>
                <a:gd name="T3" fmla="*/ 473 h 1051"/>
                <a:gd name="T4" fmla="*/ 2756 w 2757"/>
                <a:gd name="T5" fmla="*/ 1050 h 1051"/>
                <a:gd name="T6" fmla="*/ 2756 w 2757"/>
                <a:gd name="T7" fmla="*/ 0 h 1051"/>
                <a:gd name="T8" fmla="*/ 0 w 2757"/>
                <a:gd name="T9" fmla="*/ 0 h 1051"/>
                <a:gd name="T10" fmla="*/ 0 w 2757"/>
                <a:gd name="T11" fmla="*/ 105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7" h="1051">
                  <a:moveTo>
                    <a:pt x="0" y="1050"/>
                  </a:moveTo>
                  <a:lnTo>
                    <a:pt x="1365" y="473"/>
                  </a:lnTo>
                  <a:lnTo>
                    <a:pt x="2756" y="1050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050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B307E0D-A971-4448-96DC-5768DD82E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718983"/>
              <a:ext cx="212464" cy="169971"/>
            </a:xfrm>
            <a:custGeom>
              <a:avLst/>
              <a:gdLst>
                <a:gd name="T0" fmla="*/ 0 w 2757"/>
                <a:gd name="T1" fmla="*/ 2205 h 2206"/>
                <a:gd name="T2" fmla="*/ 2756 w 2757"/>
                <a:gd name="T3" fmla="*/ 1155 h 2206"/>
                <a:gd name="T4" fmla="*/ 2756 w 2757"/>
                <a:gd name="T5" fmla="*/ 0 h 2206"/>
                <a:gd name="T6" fmla="*/ 0 w 2757"/>
                <a:gd name="T7" fmla="*/ 0 h 2206"/>
                <a:gd name="T8" fmla="*/ 0 w 2757"/>
                <a:gd name="T9" fmla="*/ 2205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2206">
                  <a:moveTo>
                    <a:pt x="0" y="2205"/>
                  </a:moveTo>
                  <a:lnTo>
                    <a:pt x="2756" y="1155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2205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7183EB28-DC7B-4015-B1F9-6324D47F0E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30C3329-E39C-4EF9-9174-DE86DA23E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869A3DE7-3AF6-48CD-917C-1565CA7B77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425953"/>
              <a:ext cx="212464" cy="125439"/>
            </a:xfrm>
            <a:custGeom>
              <a:avLst/>
              <a:gdLst>
                <a:gd name="T0" fmla="*/ 0 w 2757"/>
                <a:gd name="T1" fmla="*/ 1626 h 1627"/>
                <a:gd name="T2" fmla="*/ 2756 w 2757"/>
                <a:gd name="T3" fmla="*/ 1626 h 1627"/>
                <a:gd name="T4" fmla="*/ 2756 w 2757"/>
                <a:gd name="T5" fmla="*/ 0 h 1627"/>
                <a:gd name="T6" fmla="*/ 0 w 2757"/>
                <a:gd name="T7" fmla="*/ 0 h 1627"/>
                <a:gd name="T8" fmla="*/ 0 w 2757"/>
                <a:gd name="T9" fmla="*/ 1626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7">
                  <a:moveTo>
                    <a:pt x="0" y="1626"/>
                  </a:moveTo>
                  <a:lnTo>
                    <a:pt x="2756" y="1626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6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6B42BEE6-5683-4CB7-A11E-443D93218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573488"/>
              <a:ext cx="182209" cy="125439"/>
            </a:xfrm>
            <a:custGeom>
              <a:avLst/>
              <a:gdLst>
                <a:gd name="T0" fmla="*/ 2283 w 2363"/>
                <a:gd name="T1" fmla="*/ 210 h 1628"/>
                <a:gd name="T2" fmla="*/ 2283 w 2363"/>
                <a:gd name="T3" fmla="*/ 210 h 1628"/>
                <a:gd name="T4" fmla="*/ 2362 w 2363"/>
                <a:gd name="T5" fmla="*/ 0 h 1628"/>
                <a:gd name="T6" fmla="*/ 0 w 2363"/>
                <a:gd name="T7" fmla="*/ 0 h 1628"/>
                <a:gd name="T8" fmla="*/ 0 w 2363"/>
                <a:gd name="T9" fmla="*/ 1627 h 1628"/>
                <a:gd name="T10" fmla="*/ 1942 w 2363"/>
                <a:gd name="T11" fmla="*/ 1627 h 1628"/>
                <a:gd name="T12" fmla="*/ 2283 w 2363"/>
                <a:gd name="T13" fmla="*/ 21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3" h="1628">
                  <a:moveTo>
                    <a:pt x="2283" y="210"/>
                  </a:moveTo>
                  <a:lnTo>
                    <a:pt x="2283" y="210"/>
                  </a:lnTo>
                  <a:cubicBezTo>
                    <a:pt x="2283" y="131"/>
                    <a:pt x="2336" y="52"/>
                    <a:pt x="23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7"/>
                    <a:pt x="0" y="1627"/>
                    <a:pt x="0" y="1627"/>
                  </a:cubicBezTo>
                  <a:cubicBezTo>
                    <a:pt x="1942" y="1627"/>
                    <a:pt x="1942" y="1627"/>
                    <a:pt x="1942" y="1627"/>
                  </a:cubicBezTo>
                  <a:cubicBezTo>
                    <a:pt x="2073" y="1155"/>
                    <a:pt x="2152" y="682"/>
                    <a:pt x="2283" y="210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996AC725-D3B7-4DD6-94F5-1E697187E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718983"/>
              <a:ext cx="212464" cy="169971"/>
            </a:xfrm>
            <a:custGeom>
              <a:avLst/>
              <a:gdLst>
                <a:gd name="T0" fmla="*/ 1811 w 2757"/>
                <a:gd name="T1" fmla="*/ 998 h 2206"/>
                <a:gd name="T2" fmla="*/ 1811 w 2757"/>
                <a:gd name="T3" fmla="*/ 998 h 2206"/>
                <a:gd name="T4" fmla="*/ 1732 w 2757"/>
                <a:gd name="T5" fmla="*/ 578 h 2206"/>
                <a:gd name="T6" fmla="*/ 1863 w 2757"/>
                <a:gd name="T7" fmla="*/ 0 h 2206"/>
                <a:gd name="T8" fmla="*/ 0 w 2757"/>
                <a:gd name="T9" fmla="*/ 0 h 2206"/>
                <a:gd name="T10" fmla="*/ 0 w 2757"/>
                <a:gd name="T11" fmla="*/ 1155 h 2206"/>
                <a:gd name="T12" fmla="*/ 2756 w 2757"/>
                <a:gd name="T13" fmla="*/ 2205 h 2206"/>
                <a:gd name="T14" fmla="*/ 2756 w 2757"/>
                <a:gd name="T15" fmla="*/ 2153 h 2206"/>
                <a:gd name="T16" fmla="*/ 1811 w 2757"/>
                <a:gd name="T17" fmla="*/ 998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57" h="2206">
                  <a:moveTo>
                    <a:pt x="1811" y="998"/>
                  </a:moveTo>
                  <a:lnTo>
                    <a:pt x="1811" y="998"/>
                  </a:lnTo>
                  <a:cubicBezTo>
                    <a:pt x="1732" y="866"/>
                    <a:pt x="1679" y="683"/>
                    <a:pt x="1732" y="578"/>
                  </a:cubicBezTo>
                  <a:cubicBezTo>
                    <a:pt x="1758" y="342"/>
                    <a:pt x="1811" y="184"/>
                    <a:pt x="18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2756" y="2205"/>
                    <a:pt x="2756" y="2205"/>
                    <a:pt x="2756" y="2205"/>
                  </a:cubicBezTo>
                  <a:cubicBezTo>
                    <a:pt x="2756" y="2153"/>
                    <a:pt x="2756" y="2153"/>
                    <a:pt x="2756" y="2153"/>
                  </a:cubicBezTo>
                  <a:cubicBezTo>
                    <a:pt x="2467" y="1759"/>
                    <a:pt x="2152" y="1391"/>
                    <a:pt x="1811" y="998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F3112418-CC6C-4C44-965D-6BD44CAEB0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967" y="1741420"/>
              <a:ext cx="80906" cy="76827"/>
            </a:xfrm>
            <a:custGeom>
              <a:avLst/>
              <a:gdLst>
                <a:gd name="T0" fmla="*/ 866 w 1051"/>
                <a:gd name="T1" fmla="*/ 656 h 998"/>
                <a:gd name="T2" fmla="*/ 866 w 1051"/>
                <a:gd name="T3" fmla="*/ 656 h 998"/>
                <a:gd name="T4" fmla="*/ 1024 w 1051"/>
                <a:gd name="T5" fmla="*/ 315 h 998"/>
                <a:gd name="T6" fmla="*/ 998 w 1051"/>
                <a:gd name="T7" fmla="*/ 105 h 998"/>
                <a:gd name="T8" fmla="*/ 788 w 1051"/>
                <a:gd name="T9" fmla="*/ 0 h 998"/>
                <a:gd name="T10" fmla="*/ 788 w 1051"/>
                <a:gd name="T11" fmla="*/ 0 h 998"/>
                <a:gd name="T12" fmla="*/ 735 w 1051"/>
                <a:gd name="T13" fmla="*/ 0 h 998"/>
                <a:gd name="T14" fmla="*/ 131 w 1051"/>
                <a:gd name="T15" fmla="*/ 105 h 998"/>
                <a:gd name="T16" fmla="*/ 26 w 1051"/>
                <a:gd name="T17" fmla="*/ 184 h 998"/>
                <a:gd name="T18" fmla="*/ 26 w 1051"/>
                <a:gd name="T19" fmla="*/ 341 h 998"/>
                <a:gd name="T20" fmla="*/ 525 w 1051"/>
                <a:gd name="T21" fmla="*/ 971 h 998"/>
                <a:gd name="T22" fmla="*/ 630 w 1051"/>
                <a:gd name="T23" fmla="*/ 997 h 998"/>
                <a:gd name="T24" fmla="*/ 788 w 1051"/>
                <a:gd name="T25" fmla="*/ 892 h 998"/>
                <a:gd name="T26" fmla="*/ 866 w 1051"/>
                <a:gd name="T27" fmla="*/ 656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1" h="998">
                  <a:moveTo>
                    <a:pt x="866" y="656"/>
                  </a:moveTo>
                  <a:lnTo>
                    <a:pt x="866" y="656"/>
                  </a:lnTo>
                  <a:cubicBezTo>
                    <a:pt x="919" y="551"/>
                    <a:pt x="971" y="420"/>
                    <a:pt x="1024" y="315"/>
                  </a:cubicBezTo>
                  <a:cubicBezTo>
                    <a:pt x="1050" y="236"/>
                    <a:pt x="1024" y="184"/>
                    <a:pt x="998" y="105"/>
                  </a:cubicBezTo>
                  <a:cubicBezTo>
                    <a:pt x="945" y="53"/>
                    <a:pt x="866" y="0"/>
                    <a:pt x="788" y="0"/>
                  </a:cubicBezTo>
                  <a:lnTo>
                    <a:pt x="788" y="0"/>
                  </a:lnTo>
                  <a:cubicBezTo>
                    <a:pt x="735" y="0"/>
                    <a:pt x="735" y="0"/>
                    <a:pt x="735" y="0"/>
                  </a:cubicBezTo>
                  <a:cubicBezTo>
                    <a:pt x="551" y="26"/>
                    <a:pt x="341" y="79"/>
                    <a:pt x="131" y="105"/>
                  </a:cubicBezTo>
                  <a:cubicBezTo>
                    <a:pt x="79" y="131"/>
                    <a:pt x="53" y="158"/>
                    <a:pt x="26" y="184"/>
                  </a:cubicBezTo>
                  <a:cubicBezTo>
                    <a:pt x="0" y="236"/>
                    <a:pt x="26" y="315"/>
                    <a:pt x="26" y="341"/>
                  </a:cubicBezTo>
                  <a:cubicBezTo>
                    <a:pt x="131" y="604"/>
                    <a:pt x="315" y="814"/>
                    <a:pt x="525" y="971"/>
                  </a:cubicBezTo>
                  <a:cubicBezTo>
                    <a:pt x="551" y="971"/>
                    <a:pt x="578" y="997"/>
                    <a:pt x="630" y="997"/>
                  </a:cubicBezTo>
                  <a:cubicBezTo>
                    <a:pt x="656" y="997"/>
                    <a:pt x="735" y="997"/>
                    <a:pt x="788" y="892"/>
                  </a:cubicBezTo>
                  <a:cubicBezTo>
                    <a:pt x="814" y="814"/>
                    <a:pt x="840" y="735"/>
                    <a:pt x="866" y="656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8EC968D4-4C38-49A6-9B21-26B17F0E3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103" y="1613941"/>
              <a:ext cx="77167" cy="78867"/>
            </a:xfrm>
            <a:custGeom>
              <a:avLst/>
              <a:gdLst>
                <a:gd name="T0" fmla="*/ 105 w 999"/>
                <a:gd name="T1" fmla="*/ 630 h 1024"/>
                <a:gd name="T2" fmla="*/ 105 w 999"/>
                <a:gd name="T3" fmla="*/ 630 h 1024"/>
                <a:gd name="T4" fmla="*/ 289 w 999"/>
                <a:gd name="T5" fmla="*/ 787 h 1024"/>
                <a:gd name="T6" fmla="*/ 578 w 999"/>
                <a:gd name="T7" fmla="*/ 997 h 1024"/>
                <a:gd name="T8" fmla="*/ 735 w 999"/>
                <a:gd name="T9" fmla="*/ 1023 h 1024"/>
                <a:gd name="T10" fmla="*/ 971 w 999"/>
                <a:gd name="T11" fmla="*/ 787 h 1024"/>
                <a:gd name="T12" fmla="*/ 998 w 999"/>
                <a:gd name="T13" fmla="*/ 498 h 1024"/>
                <a:gd name="T14" fmla="*/ 998 w 999"/>
                <a:gd name="T15" fmla="*/ 262 h 1024"/>
                <a:gd name="T16" fmla="*/ 998 w 999"/>
                <a:gd name="T17" fmla="*/ 262 h 1024"/>
                <a:gd name="T18" fmla="*/ 998 w 999"/>
                <a:gd name="T19" fmla="*/ 236 h 1024"/>
                <a:gd name="T20" fmla="*/ 971 w 999"/>
                <a:gd name="T21" fmla="*/ 78 h 1024"/>
                <a:gd name="T22" fmla="*/ 788 w 999"/>
                <a:gd name="T23" fmla="*/ 26 h 1024"/>
                <a:gd name="T24" fmla="*/ 79 w 999"/>
                <a:gd name="T25" fmla="*/ 367 h 1024"/>
                <a:gd name="T26" fmla="*/ 26 w 999"/>
                <a:gd name="T27" fmla="*/ 498 h 1024"/>
                <a:gd name="T28" fmla="*/ 105 w 999"/>
                <a:gd name="T29" fmla="*/ 63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9" h="1024">
                  <a:moveTo>
                    <a:pt x="105" y="630"/>
                  </a:moveTo>
                  <a:lnTo>
                    <a:pt x="105" y="630"/>
                  </a:lnTo>
                  <a:cubicBezTo>
                    <a:pt x="158" y="682"/>
                    <a:pt x="236" y="735"/>
                    <a:pt x="289" y="787"/>
                  </a:cubicBezTo>
                  <a:cubicBezTo>
                    <a:pt x="394" y="840"/>
                    <a:pt x="499" y="918"/>
                    <a:pt x="578" y="997"/>
                  </a:cubicBezTo>
                  <a:cubicBezTo>
                    <a:pt x="630" y="1023"/>
                    <a:pt x="683" y="1023"/>
                    <a:pt x="735" y="1023"/>
                  </a:cubicBezTo>
                  <a:cubicBezTo>
                    <a:pt x="866" y="1023"/>
                    <a:pt x="945" y="944"/>
                    <a:pt x="971" y="787"/>
                  </a:cubicBezTo>
                  <a:cubicBezTo>
                    <a:pt x="971" y="682"/>
                    <a:pt x="971" y="603"/>
                    <a:pt x="998" y="498"/>
                  </a:cubicBezTo>
                  <a:cubicBezTo>
                    <a:pt x="998" y="262"/>
                    <a:pt x="998" y="262"/>
                    <a:pt x="998" y="262"/>
                  </a:cubicBezTo>
                  <a:lnTo>
                    <a:pt x="998" y="262"/>
                  </a:lnTo>
                  <a:lnTo>
                    <a:pt x="998" y="236"/>
                  </a:lnTo>
                  <a:cubicBezTo>
                    <a:pt x="998" y="157"/>
                    <a:pt x="998" y="105"/>
                    <a:pt x="971" y="78"/>
                  </a:cubicBezTo>
                  <a:cubicBezTo>
                    <a:pt x="945" y="52"/>
                    <a:pt x="893" y="0"/>
                    <a:pt x="788" y="26"/>
                  </a:cubicBezTo>
                  <a:cubicBezTo>
                    <a:pt x="499" y="78"/>
                    <a:pt x="263" y="183"/>
                    <a:pt x="79" y="367"/>
                  </a:cubicBezTo>
                  <a:cubicBezTo>
                    <a:pt x="79" y="393"/>
                    <a:pt x="0" y="420"/>
                    <a:pt x="26" y="498"/>
                  </a:cubicBezTo>
                  <a:cubicBezTo>
                    <a:pt x="26" y="551"/>
                    <a:pt x="53" y="603"/>
                    <a:pt x="105" y="63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2EE8260D-51D1-48E8-A6C0-AB69EC1ED4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848" y="1664593"/>
              <a:ext cx="77167" cy="78867"/>
            </a:xfrm>
            <a:custGeom>
              <a:avLst/>
              <a:gdLst>
                <a:gd name="T0" fmla="*/ 237 w 999"/>
                <a:gd name="T1" fmla="*/ 1023 h 1024"/>
                <a:gd name="T2" fmla="*/ 237 w 999"/>
                <a:gd name="T3" fmla="*/ 1023 h 1024"/>
                <a:gd name="T4" fmla="*/ 499 w 999"/>
                <a:gd name="T5" fmla="*/ 945 h 1024"/>
                <a:gd name="T6" fmla="*/ 788 w 999"/>
                <a:gd name="T7" fmla="*/ 866 h 1024"/>
                <a:gd name="T8" fmla="*/ 972 w 999"/>
                <a:gd name="T9" fmla="*/ 682 h 1024"/>
                <a:gd name="T10" fmla="*/ 893 w 999"/>
                <a:gd name="T11" fmla="*/ 446 h 1024"/>
                <a:gd name="T12" fmla="*/ 630 w 999"/>
                <a:gd name="T13" fmla="*/ 210 h 1024"/>
                <a:gd name="T14" fmla="*/ 447 w 999"/>
                <a:gd name="T15" fmla="*/ 52 h 1024"/>
                <a:gd name="T16" fmla="*/ 315 w 999"/>
                <a:gd name="T17" fmla="*/ 0 h 1024"/>
                <a:gd name="T18" fmla="*/ 184 w 999"/>
                <a:gd name="T19" fmla="*/ 105 h 1024"/>
                <a:gd name="T20" fmla="*/ 0 w 999"/>
                <a:gd name="T21" fmla="*/ 761 h 1024"/>
                <a:gd name="T22" fmla="*/ 0 w 999"/>
                <a:gd name="T23" fmla="*/ 787 h 1024"/>
                <a:gd name="T24" fmla="*/ 0 w 999"/>
                <a:gd name="T25" fmla="*/ 840 h 1024"/>
                <a:gd name="T26" fmla="*/ 53 w 999"/>
                <a:gd name="T27" fmla="*/ 971 h 1024"/>
                <a:gd name="T28" fmla="*/ 158 w 999"/>
                <a:gd name="T29" fmla="*/ 1023 h 1024"/>
                <a:gd name="T30" fmla="*/ 237 w 999"/>
                <a:gd name="T31" fmla="*/ 10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1024">
                  <a:moveTo>
                    <a:pt x="237" y="1023"/>
                  </a:moveTo>
                  <a:lnTo>
                    <a:pt x="237" y="1023"/>
                  </a:lnTo>
                  <a:cubicBezTo>
                    <a:pt x="315" y="997"/>
                    <a:pt x="394" y="971"/>
                    <a:pt x="499" y="945"/>
                  </a:cubicBezTo>
                  <a:cubicBezTo>
                    <a:pt x="604" y="918"/>
                    <a:pt x="683" y="892"/>
                    <a:pt x="788" y="866"/>
                  </a:cubicBezTo>
                  <a:cubicBezTo>
                    <a:pt x="893" y="813"/>
                    <a:pt x="945" y="761"/>
                    <a:pt x="972" y="682"/>
                  </a:cubicBezTo>
                  <a:cubicBezTo>
                    <a:pt x="998" y="603"/>
                    <a:pt x="945" y="498"/>
                    <a:pt x="893" y="446"/>
                  </a:cubicBezTo>
                  <a:cubicBezTo>
                    <a:pt x="814" y="367"/>
                    <a:pt x="709" y="288"/>
                    <a:pt x="630" y="210"/>
                  </a:cubicBezTo>
                  <a:cubicBezTo>
                    <a:pt x="578" y="157"/>
                    <a:pt x="499" y="105"/>
                    <a:pt x="447" y="52"/>
                  </a:cubicBezTo>
                  <a:cubicBezTo>
                    <a:pt x="420" y="26"/>
                    <a:pt x="368" y="0"/>
                    <a:pt x="315" y="0"/>
                  </a:cubicBezTo>
                  <a:cubicBezTo>
                    <a:pt x="263" y="0"/>
                    <a:pt x="210" y="26"/>
                    <a:pt x="184" y="105"/>
                  </a:cubicBezTo>
                  <a:cubicBezTo>
                    <a:pt x="53" y="315"/>
                    <a:pt x="0" y="525"/>
                    <a:pt x="0" y="761"/>
                  </a:cubicBezTo>
                  <a:cubicBezTo>
                    <a:pt x="0" y="787"/>
                    <a:pt x="0" y="787"/>
                    <a:pt x="0" y="787"/>
                  </a:cubicBezTo>
                  <a:cubicBezTo>
                    <a:pt x="0" y="813"/>
                    <a:pt x="0" y="813"/>
                    <a:pt x="0" y="840"/>
                  </a:cubicBezTo>
                  <a:cubicBezTo>
                    <a:pt x="0" y="866"/>
                    <a:pt x="0" y="945"/>
                    <a:pt x="53" y="971"/>
                  </a:cubicBezTo>
                  <a:cubicBezTo>
                    <a:pt x="79" y="1023"/>
                    <a:pt x="105" y="1023"/>
                    <a:pt x="158" y="1023"/>
                  </a:cubicBezTo>
                  <a:cubicBezTo>
                    <a:pt x="184" y="1023"/>
                    <a:pt x="210" y="1023"/>
                    <a:pt x="237" y="1023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5CE1E36B-8BB0-4879-90D9-A9FFBAFDF1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049" y="1615981"/>
              <a:ext cx="77167" cy="76827"/>
            </a:xfrm>
            <a:custGeom>
              <a:avLst/>
              <a:gdLst>
                <a:gd name="T0" fmla="*/ 53 w 999"/>
                <a:gd name="T1" fmla="*/ 787 h 998"/>
                <a:gd name="T2" fmla="*/ 53 w 999"/>
                <a:gd name="T3" fmla="*/ 787 h 998"/>
                <a:gd name="T4" fmla="*/ 289 w 999"/>
                <a:gd name="T5" fmla="*/ 997 h 998"/>
                <a:gd name="T6" fmla="*/ 289 w 999"/>
                <a:gd name="T7" fmla="*/ 997 h 998"/>
                <a:gd name="T8" fmla="*/ 315 w 999"/>
                <a:gd name="T9" fmla="*/ 997 h 998"/>
                <a:gd name="T10" fmla="*/ 420 w 999"/>
                <a:gd name="T11" fmla="*/ 971 h 998"/>
                <a:gd name="T12" fmla="*/ 709 w 999"/>
                <a:gd name="T13" fmla="*/ 761 h 998"/>
                <a:gd name="T14" fmla="*/ 919 w 999"/>
                <a:gd name="T15" fmla="*/ 604 h 998"/>
                <a:gd name="T16" fmla="*/ 998 w 999"/>
                <a:gd name="T17" fmla="*/ 472 h 998"/>
                <a:gd name="T18" fmla="*/ 945 w 999"/>
                <a:gd name="T19" fmla="*/ 341 h 998"/>
                <a:gd name="T20" fmla="*/ 210 w 999"/>
                <a:gd name="T21" fmla="*/ 0 h 998"/>
                <a:gd name="T22" fmla="*/ 158 w 999"/>
                <a:gd name="T23" fmla="*/ 0 h 998"/>
                <a:gd name="T24" fmla="*/ 53 w 999"/>
                <a:gd name="T25" fmla="*/ 52 h 998"/>
                <a:gd name="T26" fmla="*/ 0 w 999"/>
                <a:gd name="T27" fmla="*/ 184 h 998"/>
                <a:gd name="T28" fmla="*/ 27 w 999"/>
                <a:gd name="T29" fmla="*/ 446 h 998"/>
                <a:gd name="T30" fmla="*/ 53 w 999"/>
                <a:gd name="T31" fmla="*/ 787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998">
                  <a:moveTo>
                    <a:pt x="53" y="787"/>
                  </a:moveTo>
                  <a:lnTo>
                    <a:pt x="53" y="787"/>
                  </a:lnTo>
                  <a:cubicBezTo>
                    <a:pt x="53" y="918"/>
                    <a:pt x="158" y="997"/>
                    <a:pt x="289" y="997"/>
                  </a:cubicBezTo>
                  <a:lnTo>
                    <a:pt x="289" y="997"/>
                  </a:lnTo>
                  <a:cubicBezTo>
                    <a:pt x="315" y="997"/>
                    <a:pt x="315" y="997"/>
                    <a:pt x="315" y="997"/>
                  </a:cubicBezTo>
                  <a:cubicBezTo>
                    <a:pt x="342" y="997"/>
                    <a:pt x="368" y="997"/>
                    <a:pt x="420" y="971"/>
                  </a:cubicBezTo>
                  <a:cubicBezTo>
                    <a:pt x="499" y="892"/>
                    <a:pt x="604" y="840"/>
                    <a:pt x="709" y="761"/>
                  </a:cubicBezTo>
                  <a:cubicBezTo>
                    <a:pt x="762" y="709"/>
                    <a:pt x="840" y="656"/>
                    <a:pt x="919" y="604"/>
                  </a:cubicBezTo>
                  <a:cubicBezTo>
                    <a:pt x="972" y="551"/>
                    <a:pt x="998" y="525"/>
                    <a:pt x="998" y="472"/>
                  </a:cubicBezTo>
                  <a:cubicBezTo>
                    <a:pt x="998" y="446"/>
                    <a:pt x="998" y="394"/>
                    <a:pt x="945" y="341"/>
                  </a:cubicBezTo>
                  <a:cubicBezTo>
                    <a:pt x="735" y="157"/>
                    <a:pt x="473" y="52"/>
                    <a:pt x="210" y="0"/>
                  </a:cubicBezTo>
                  <a:cubicBezTo>
                    <a:pt x="184" y="0"/>
                    <a:pt x="184" y="0"/>
                    <a:pt x="158" y="0"/>
                  </a:cubicBezTo>
                  <a:cubicBezTo>
                    <a:pt x="132" y="0"/>
                    <a:pt x="79" y="0"/>
                    <a:pt x="53" y="52"/>
                  </a:cubicBezTo>
                  <a:cubicBezTo>
                    <a:pt x="27" y="79"/>
                    <a:pt x="0" y="131"/>
                    <a:pt x="0" y="184"/>
                  </a:cubicBezTo>
                  <a:cubicBezTo>
                    <a:pt x="27" y="262"/>
                    <a:pt x="27" y="367"/>
                    <a:pt x="27" y="446"/>
                  </a:cubicBezTo>
                  <a:cubicBezTo>
                    <a:pt x="27" y="551"/>
                    <a:pt x="27" y="682"/>
                    <a:pt x="53" y="787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7186F5BA-113C-46DA-8478-7039396D87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834" y="1698927"/>
              <a:ext cx="52691" cy="52691"/>
            </a:xfrm>
            <a:custGeom>
              <a:avLst/>
              <a:gdLst>
                <a:gd name="T0" fmla="*/ 0 w 683"/>
                <a:gd name="T1" fmla="*/ 341 h 683"/>
                <a:gd name="T2" fmla="*/ 0 w 683"/>
                <a:gd name="T3" fmla="*/ 341 h 683"/>
                <a:gd name="T4" fmla="*/ 341 w 683"/>
                <a:gd name="T5" fmla="*/ 682 h 683"/>
                <a:gd name="T6" fmla="*/ 682 w 683"/>
                <a:gd name="T7" fmla="*/ 341 h 683"/>
                <a:gd name="T8" fmla="*/ 341 w 683"/>
                <a:gd name="T9" fmla="*/ 0 h 683"/>
                <a:gd name="T10" fmla="*/ 0 w 683"/>
                <a:gd name="T11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3" h="683">
                  <a:moveTo>
                    <a:pt x="0" y="341"/>
                  </a:moveTo>
                  <a:lnTo>
                    <a:pt x="0" y="341"/>
                  </a:lnTo>
                  <a:cubicBezTo>
                    <a:pt x="0" y="551"/>
                    <a:pt x="157" y="682"/>
                    <a:pt x="341" y="682"/>
                  </a:cubicBezTo>
                  <a:cubicBezTo>
                    <a:pt x="551" y="682"/>
                    <a:pt x="682" y="551"/>
                    <a:pt x="682" y="341"/>
                  </a:cubicBezTo>
                  <a:cubicBezTo>
                    <a:pt x="682" y="157"/>
                    <a:pt x="551" y="0"/>
                    <a:pt x="341" y="0"/>
                  </a:cubicBezTo>
                  <a:cubicBezTo>
                    <a:pt x="157" y="0"/>
                    <a:pt x="0" y="157"/>
                    <a:pt x="0" y="34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5FD26579-F921-4830-AA67-19046A04F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304" y="1664593"/>
              <a:ext cx="77167" cy="78867"/>
            </a:xfrm>
            <a:custGeom>
              <a:avLst/>
              <a:gdLst>
                <a:gd name="T0" fmla="*/ 683 w 999"/>
                <a:gd name="T1" fmla="*/ 0 h 1024"/>
                <a:gd name="T2" fmla="*/ 683 w 999"/>
                <a:gd name="T3" fmla="*/ 0 h 1024"/>
                <a:gd name="T4" fmla="*/ 551 w 999"/>
                <a:gd name="T5" fmla="*/ 52 h 1024"/>
                <a:gd name="T6" fmla="*/ 131 w 999"/>
                <a:gd name="T7" fmla="*/ 420 h 1024"/>
                <a:gd name="T8" fmla="*/ 53 w 999"/>
                <a:gd name="T9" fmla="*/ 682 h 1024"/>
                <a:gd name="T10" fmla="*/ 236 w 999"/>
                <a:gd name="T11" fmla="*/ 866 h 1024"/>
                <a:gd name="T12" fmla="*/ 525 w 999"/>
                <a:gd name="T13" fmla="*/ 945 h 1024"/>
                <a:gd name="T14" fmla="*/ 709 w 999"/>
                <a:gd name="T15" fmla="*/ 997 h 1024"/>
                <a:gd name="T16" fmla="*/ 840 w 999"/>
                <a:gd name="T17" fmla="*/ 1023 h 1024"/>
                <a:gd name="T18" fmla="*/ 840 w 999"/>
                <a:gd name="T19" fmla="*/ 1023 h 1024"/>
                <a:gd name="T20" fmla="*/ 945 w 999"/>
                <a:gd name="T21" fmla="*/ 971 h 1024"/>
                <a:gd name="T22" fmla="*/ 998 w 999"/>
                <a:gd name="T23" fmla="*/ 708 h 1024"/>
                <a:gd name="T24" fmla="*/ 840 w 999"/>
                <a:gd name="T25" fmla="*/ 105 h 1024"/>
                <a:gd name="T26" fmla="*/ 683 w 999"/>
                <a:gd name="T27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9" h="1024">
                  <a:moveTo>
                    <a:pt x="683" y="0"/>
                  </a:moveTo>
                  <a:lnTo>
                    <a:pt x="683" y="0"/>
                  </a:lnTo>
                  <a:cubicBezTo>
                    <a:pt x="630" y="0"/>
                    <a:pt x="578" y="26"/>
                    <a:pt x="551" y="52"/>
                  </a:cubicBezTo>
                  <a:cubicBezTo>
                    <a:pt x="420" y="184"/>
                    <a:pt x="289" y="315"/>
                    <a:pt x="131" y="420"/>
                  </a:cubicBezTo>
                  <a:cubicBezTo>
                    <a:pt x="105" y="446"/>
                    <a:pt x="0" y="551"/>
                    <a:pt x="53" y="682"/>
                  </a:cubicBezTo>
                  <a:cubicBezTo>
                    <a:pt x="79" y="813"/>
                    <a:pt x="184" y="840"/>
                    <a:pt x="236" y="866"/>
                  </a:cubicBezTo>
                  <a:cubicBezTo>
                    <a:pt x="341" y="892"/>
                    <a:pt x="446" y="918"/>
                    <a:pt x="525" y="945"/>
                  </a:cubicBezTo>
                  <a:cubicBezTo>
                    <a:pt x="709" y="997"/>
                    <a:pt x="709" y="997"/>
                    <a:pt x="709" y="997"/>
                  </a:cubicBezTo>
                  <a:cubicBezTo>
                    <a:pt x="761" y="1023"/>
                    <a:pt x="788" y="1023"/>
                    <a:pt x="840" y="1023"/>
                  </a:cubicBezTo>
                  <a:lnTo>
                    <a:pt x="840" y="1023"/>
                  </a:lnTo>
                  <a:cubicBezTo>
                    <a:pt x="893" y="1023"/>
                    <a:pt x="919" y="997"/>
                    <a:pt x="945" y="971"/>
                  </a:cubicBezTo>
                  <a:cubicBezTo>
                    <a:pt x="998" y="918"/>
                    <a:pt x="998" y="840"/>
                    <a:pt x="998" y="708"/>
                  </a:cubicBezTo>
                  <a:cubicBezTo>
                    <a:pt x="998" y="525"/>
                    <a:pt x="945" y="315"/>
                    <a:pt x="840" y="105"/>
                  </a:cubicBezTo>
                  <a:cubicBezTo>
                    <a:pt x="788" y="26"/>
                    <a:pt x="735" y="0"/>
                    <a:pt x="683" y="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3A2C381E-81E6-4FDD-8205-642BD1FAF6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438" y="1761476"/>
              <a:ext cx="91105" cy="75127"/>
            </a:xfrm>
            <a:custGeom>
              <a:avLst/>
              <a:gdLst>
                <a:gd name="T0" fmla="*/ 1024 w 1183"/>
                <a:gd name="T1" fmla="*/ 552 h 973"/>
                <a:gd name="T2" fmla="*/ 1024 w 1183"/>
                <a:gd name="T3" fmla="*/ 552 h 973"/>
                <a:gd name="T4" fmla="*/ 788 w 1183"/>
                <a:gd name="T5" fmla="*/ 132 h 973"/>
                <a:gd name="T6" fmla="*/ 578 w 1183"/>
                <a:gd name="T7" fmla="*/ 0 h 973"/>
                <a:gd name="T8" fmla="*/ 394 w 1183"/>
                <a:gd name="T9" fmla="*/ 132 h 973"/>
                <a:gd name="T10" fmla="*/ 158 w 1183"/>
                <a:gd name="T11" fmla="*/ 552 h 973"/>
                <a:gd name="T12" fmla="*/ 79 w 1183"/>
                <a:gd name="T13" fmla="*/ 709 h 973"/>
                <a:gd name="T14" fmla="*/ 0 w 1183"/>
                <a:gd name="T15" fmla="*/ 840 h 973"/>
                <a:gd name="T16" fmla="*/ 132 w 1183"/>
                <a:gd name="T17" fmla="*/ 893 h 973"/>
                <a:gd name="T18" fmla="*/ 604 w 1183"/>
                <a:gd name="T19" fmla="*/ 972 h 973"/>
                <a:gd name="T20" fmla="*/ 1050 w 1183"/>
                <a:gd name="T21" fmla="*/ 893 h 973"/>
                <a:gd name="T22" fmla="*/ 1182 w 1183"/>
                <a:gd name="T23" fmla="*/ 840 h 973"/>
                <a:gd name="T24" fmla="*/ 1129 w 1183"/>
                <a:gd name="T25" fmla="*/ 709 h 973"/>
                <a:gd name="T26" fmla="*/ 1024 w 1183"/>
                <a:gd name="T27" fmla="*/ 552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3" h="973">
                  <a:moveTo>
                    <a:pt x="1024" y="552"/>
                  </a:moveTo>
                  <a:lnTo>
                    <a:pt x="1024" y="552"/>
                  </a:lnTo>
                  <a:cubicBezTo>
                    <a:pt x="945" y="420"/>
                    <a:pt x="867" y="263"/>
                    <a:pt x="788" y="132"/>
                  </a:cubicBezTo>
                  <a:cubicBezTo>
                    <a:pt x="762" y="53"/>
                    <a:pt x="683" y="0"/>
                    <a:pt x="578" y="0"/>
                  </a:cubicBezTo>
                  <a:cubicBezTo>
                    <a:pt x="499" y="0"/>
                    <a:pt x="447" y="53"/>
                    <a:pt x="394" y="132"/>
                  </a:cubicBezTo>
                  <a:cubicBezTo>
                    <a:pt x="315" y="263"/>
                    <a:pt x="237" y="394"/>
                    <a:pt x="158" y="552"/>
                  </a:cubicBezTo>
                  <a:cubicBezTo>
                    <a:pt x="132" y="604"/>
                    <a:pt x="105" y="657"/>
                    <a:pt x="79" y="709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32" y="893"/>
                    <a:pt x="132" y="893"/>
                    <a:pt x="132" y="893"/>
                  </a:cubicBezTo>
                  <a:cubicBezTo>
                    <a:pt x="315" y="945"/>
                    <a:pt x="447" y="972"/>
                    <a:pt x="604" y="972"/>
                  </a:cubicBezTo>
                  <a:cubicBezTo>
                    <a:pt x="762" y="972"/>
                    <a:pt x="893" y="945"/>
                    <a:pt x="1050" y="893"/>
                  </a:cubicBezTo>
                  <a:cubicBezTo>
                    <a:pt x="1182" y="840"/>
                    <a:pt x="1182" y="840"/>
                    <a:pt x="1182" y="840"/>
                  </a:cubicBezTo>
                  <a:cubicBezTo>
                    <a:pt x="1129" y="709"/>
                    <a:pt x="1129" y="709"/>
                    <a:pt x="1129" y="709"/>
                  </a:cubicBezTo>
                  <a:cubicBezTo>
                    <a:pt x="1077" y="657"/>
                    <a:pt x="1050" y="604"/>
                    <a:pt x="1024" y="552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71BB33A6-A77D-4E36-875E-E80D2A20E5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370" y="1486463"/>
              <a:ext cx="473539" cy="457223"/>
            </a:xfrm>
            <a:custGeom>
              <a:avLst/>
              <a:gdLst>
                <a:gd name="T0" fmla="*/ 6116 w 6143"/>
                <a:gd name="T1" fmla="*/ 3569 h 5933"/>
                <a:gd name="T2" fmla="*/ 5302 w 6143"/>
                <a:gd name="T3" fmla="*/ 1024 h 5933"/>
                <a:gd name="T4" fmla="*/ 2835 w 6143"/>
                <a:gd name="T5" fmla="*/ 79 h 5933"/>
                <a:gd name="T6" fmla="*/ 525 w 6143"/>
                <a:gd name="T7" fmla="*/ 1418 h 5933"/>
                <a:gd name="T8" fmla="*/ 131 w 6143"/>
                <a:gd name="T9" fmla="*/ 3989 h 5933"/>
                <a:gd name="T10" fmla="*/ 1942 w 6143"/>
                <a:gd name="T11" fmla="*/ 5932 h 5933"/>
                <a:gd name="T12" fmla="*/ 4226 w 6143"/>
                <a:gd name="T13" fmla="*/ 5932 h 5933"/>
                <a:gd name="T14" fmla="*/ 4751 w 6143"/>
                <a:gd name="T15" fmla="*/ 5538 h 5933"/>
                <a:gd name="T16" fmla="*/ 6116 w 6143"/>
                <a:gd name="T17" fmla="*/ 3569 h 5933"/>
                <a:gd name="T18" fmla="*/ 5302 w 6143"/>
                <a:gd name="T19" fmla="*/ 3596 h 5933"/>
                <a:gd name="T20" fmla="*/ 4961 w 6143"/>
                <a:gd name="T21" fmla="*/ 3622 h 5933"/>
                <a:gd name="T22" fmla="*/ 4620 w 6143"/>
                <a:gd name="T23" fmla="*/ 3674 h 5933"/>
                <a:gd name="T24" fmla="*/ 3937 w 6143"/>
                <a:gd name="T25" fmla="*/ 4646 h 5933"/>
                <a:gd name="T26" fmla="*/ 4121 w 6143"/>
                <a:gd name="T27" fmla="*/ 4961 h 5933"/>
                <a:gd name="T28" fmla="*/ 3911 w 6143"/>
                <a:gd name="T29" fmla="*/ 5092 h 5933"/>
                <a:gd name="T30" fmla="*/ 3753 w 6143"/>
                <a:gd name="T31" fmla="*/ 4751 h 5933"/>
                <a:gd name="T32" fmla="*/ 2625 w 6143"/>
                <a:gd name="T33" fmla="*/ 4672 h 5933"/>
                <a:gd name="T34" fmla="*/ 2310 w 6143"/>
                <a:gd name="T35" fmla="*/ 4987 h 5933"/>
                <a:gd name="T36" fmla="*/ 2073 w 6143"/>
                <a:gd name="T37" fmla="*/ 5118 h 5933"/>
                <a:gd name="T38" fmla="*/ 2152 w 6143"/>
                <a:gd name="T39" fmla="*/ 4751 h 5933"/>
                <a:gd name="T40" fmla="*/ 2178 w 6143"/>
                <a:gd name="T41" fmla="*/ 4462 h 5933"/>
                <a:gd name="T42" fmla="*/ 1365 w 6143"/>
                <a:gd name="T43" fmla="*/ 3569 h 5933"/>
                <a:gd name="T44" fmla="*/ 1023 w 6143"/>
                <a:gd name="T45" fmla="*/ 3674 h 5933"/>
                <a:gd name="T46" fmla="*/ 971 w 6143"/>
                <a:gd name="T47" fmla="*/ 3438 h 5933"/>
                <a:gd name="T48" fmla="*/ 1443 w 6143"/>
                <a:gd name="T49" fmla="*/ 3176 h 5933"/>
                <a:gd name="T50" fmla="*/ 1601 w 6143"/>
                <a:gd name="T51" fmla="*/ 2047 h 5933"/>
                <a:gd name="T52" fmla="*/ 1312 w 6143"/>
                <a:gd name="T53" fmla="*/ 1837 h 5933"/>
                <a:gd name="T54" fmla="*/ 1470 w 6143"/>
                <a:gd name="T55" fmla="*/ 1627 h 5933"/>
                <a:gd name="T56" fmla="*/ 1706 w 6143"/>
                <a:gd name="T57" fmla="*/ 1890 h 5933"/>
                <a:gd name="T58" fmla="*/ 2808 w 6143"/>
                <a:gd name="T59" fmla="*/ 1470 h 5933"/>
                <a:gd name="T60" fmla="*/ 2940 w 6143"/>
                <a:gd name="T61" fmla="*/ 998 h 5933"/>
                <a:gd name="T62" fmla="*/ 3123 w 6143"/>
                <a:gd name="T63" fmla="*/ 840 h 5933"/>
                <a:gd name="T64" fmla="*/ 3176 w 6143"/>
                <a:gd name="T65" fmla="*/ 1260 h 5933"/>
                <a:gd name="T66" fmla="*/ 4173 w 6143"/>
                <a:gd name="T67" fmla="*/ 1864 h 5933"/>
                <a:gd name="T68" fmla="*/ 4620 w 6143"/>
                <a:gd name="T69" fmla="*/ 1680 h 5933"/>
                <a:gd name="T70" fmla="*/ 4882 w 6143"/>
                <a:gd name="T71" fmla="*/ 1732 h 5933"/>
                <a:gd name="T72" fmla="*/ 4541 w 6143"/>
                <a:gd name="T73" fmla="*/ 2021 h 5933"/>
                <a:gd name="T74" fmla="*/ 4698 w 6143"/>
                <a:gd name="T75" fmla="*/ 3228 h 5933"/>
                <a:gd name="T76" fmla="*/ 5066 w 6143"/>
                <a:gd name="T77" fmla="*/ 3438 h 5933"/>
                <a:gd name="T78" fmla="*/ 5302 w 6143"/>
                <a:gd name="T79" fmla="*/ 3596 h 5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43" h="5933">
                  <a:moveTo>
                    <a:pt x="6116" y="3569"/>
                  </a:moveTo>
                  <a:lnTo>
                    <a:pt x="6116" y="3569"/>
                  </a:lnTo>
                  <a:cubicBezTo>
                    <a:pt x="5932" y="2861"/>
                    <a:pt x="5775" y="2126"/>
                    <a:pt x="5617" y="1391"/>
                  </a:cubicBezTo>
                  <a:cubicBezTo>
                    <a:pt x="5565" y="1234"/>
                    <a:pt x="5460" y="1103"/>
                    <a:pt x="5302" y="1024"/>
                  </a:cubicBezTo>
                  <a:cubicBezTo>
                    <a:pt x="4646" y="709"/>
                    <a:pt x="3990" y="394"/>
                    <a:pt x="3307" y="79"/>
                  </a:cubicBezTo>
                  <a:cubicBezTo>
                    <a:pt x="3150" y="0"/>
                    <a:pt x="2992" y="0"/>
                    <a:pt x="2835" y="79"/>
                  </a:cubicBezTo>
                  <a:cubicBezTo>
                    <a:pt x="2178" y="394"/>
                    <a:pt x="1522" y="709"/>
                    <a:pt x="866" y="1024"/>
                  </a:cubicBezTo>
                  <a:cubicBezTo>
                    <a:pt x="682" y="1103"/>
                    <a:pt x="577" y="1234"/>
                    <a:pt x="525" y="1418"/>
                  </a:cubicBezTo>
                  <a:cubicBezTo>
                    <a:pt x="367" y="2126"/>
                    <a:pt x="210" y="2861"/>
                    <a:pt x="52" y="3569"/>
                  </a:cubicBezTo>
                  <a:cubicBezTo>
                    <a:pt x="0" y="3727"/>
                    <a:pt x="26" y="3858"/>
                    <a:pt x="131" y="3989"/>
                  </a:cubicBezTo>
                  <a:cubicBezTo>
                    <a:pt x="603" y="4567"/>
                    <a:pt x="1076" y="5171"/>
                    <a:pt x="1548" y="5748"/>
                  </a:cubicBezTo>
                  <a:cubicBezTo>
                    <a:pt x="1653" y="5879"/>
                    <a:pt x="1785" y="5932"/>
                    <a:pt x="1942" y="5932"/>
                  </a:cubicBezTo>
                  <a:cubicBezTo>
                    <a:pt x="2336" y="5932"/>
                    <a:pt x="2703" y="5932"/>
                    <a:pt x="3071" y="5932"/>
                  </a:cubicBezTo>
                  <a:cubicBezTo>
                    <a:pt x="3465" y="5932"/>
                    <a:pt x="3832" y="5932"/>
                    <a:pt x="4226" y="5932"/>
                  </a:cubicBezTo>
                  <a:cubicBezTo>
                    <a:pt x="4383" y="5932"/>
                    <a:pt x="4488" y="5879"/>
                    <a:pt x="4593" y="5748"/>
                  </a:cubicBezTo>
                  <a:cubicBezTo>
                    <a:pt x="4646" y="5696"/>
                    <a:pt x="4698" y="5617"/>
                    <a:pt x="4751" y="5538"/>
                  </a:cubicBezTo>
                  <a:cubicBezTo>
                    <a:pt x="5171" y="5013"/>
                    <a:pt x="5591" y="4514"/>
                    <a:pt x="6011" y="3989"/>
                  </a:cubicBezTo>
                  <a:cubicBezTo>
                    <a:pt x="6116" y="3858"/>
                    <a:pt x="6142" y="3727"/>
                    <a:pt x="6116" y="3569"/>
                  </a:cubicBezTo>
                  <a:close/>
                  <a:moveTo>
                    <a:pt x="5302" y="3596"/>
                  </a:moveTo>
                  <a:lnTo>
                    <a:pt x="5302" y="3596"/>
                  </a:lnTo>
                  <a:cubicBezTo>
                    <a:pt x="5276" y="3674"/>
                    <a:pt x="5223" y="3701"/>
                    <a:pt x="5145" y="3674"/>
                  </a:cubicBezTo>
                  <a:cubicBezTo>
                    <a:pt x="5066" y="3674"/>
                    <a:pt x="5013" y="3648"/>
                    <a:pt x="4961" y="3622"/>
                  </a:cubicBezTo>
                  <a:cubicBezTo>
                    <a:pt x="4908" y="3596"/>
                    <a:pt x="4856" y="3569"/>
                    <a:pt x="4803" y="3569"/>
                  </a:cubicBezTo>
                  <a:cubicBezTo>
                    <a:pt x="4725" y="3569"/>
                    <a:pt x="4646" y="3569"/>
                    <a:pt x="4620" y="3674"/>
                  </a:cubicBezTo>
                  <a:cubicBezTo>
                    <a:pt x="4488" y="3989"/>
                    <a:pt x="4278" y="4252"/>
                    <a:pt x="4016" y="4436"/>
                  </a:cubicBezTo>
                  <a:cubicBezTo>
                    <a:pt x="3911" y="4488"/>
                    <a:pt x="3911" y="4567"/>
                    <a:pt x="3937" y="4646"/>
                  </a:cubicBezTo>
                  <a:cubicBezTo>
                    <a:pt x="3963" y="4724"/>
                    <a:pt x="4016" y="4803"/>
                    <a:pt x="4068" y="4882"/>
                  </a:cubicBezTo>
                  <a:cubicBezTo>
                    <a:pt x="4095" y="4908"/>
                    <a:pt x="4121" y="4934"/>
                    <a:pt x="4121" y="4961"/>
                  </a:cubicBezTo>
                  <a:cubicBezTo>
                    <a:pt x="4147" y="5039"/>
                    <a:pt x="4147" y="5092"/>
                    <a:pt x="4068" y="5144"/>
                  </a:cubicBezTo>
                  <a:cubicBezTo>
                    <a:pt x="4016" y="5171"/>
                    <a:pt x="3963" y="5144"/>
                    <a:pt x="3911" y="5092"/>
                  </a:cubicBezTo>
                  <a:cubicBezTo>
                    <a:pt x="3885" y="5039"/>
                    <a:pt x="3858" y="4987"/>
                    <a:pt x="3858" y="4934"/>
                  </a:cubicBezTo>
                  <a:cubicBezTo>
                    <a:pt x="3832" y="4882"/>
                    <a:pt x="3806" y="4803"/>
                    <a:pt x="3753" y="4751"/>
                  </a:cubicBezTo>
                  <a:cubicBezTo>
                    <a:pt x="3727" y="4672"/>
                    <a:pt x="3675" y="4619"/>
                    <a:pt x="3570" y="4646"/>
                  </a:cubicBezTo>
                  <a:cubicBezTo>
                    <a:pt x="3255" y="4751"/>
                    <a:pt x="2940" y="4751"/>
                    <a:pt x="2625" y="4672"/>
                  </a:cubicBezTo>
                  <a:cubicBezTo>
                    <a:pt x="2493" y="4619"/>
                    <a:pt x="2441" y="4646"/>
                    <a:pt x="2388" y="4751"/>
                  </a:cubicBezTo>
                  <a:cubicBezTo>
                    <a:pt x="2362" y="4829"/>
                    <a:pt x="2336" y="4908"/>
                    <a:pt x="2310" y="4987"/>
                  </a:cubicBezTo>
                  <a:cubicBezTo>
                    <a:pt x="2283" y="5013"/>
                    <a:pt x="2283" y="5039"/>
                    <a:pt x="2257" y="5066"/>
                  </a:cubicBezTo>
                  <a:cubicBezTo>
                    <a:pt x="2205" y="5118"/>
                    <a:pt x="2152" y="5171"/>
                    <a:pt x="2073" y="5118"/>
                  </a:cubicBezTo>
                  <a:cubicBezTo>
                    <a:pt x="1995" y="5092"/>
                    <a:pt x="1995" y="5013"/>
                    <a:pt x="2047" y="4934"/>
                  </a:cubicBezTo>
                  <a:cubicBezTo>
                    <a:pt x="2073" y="4882"/>
                    <a:pt x="2126" y="4803"/>
                    <a:pt x="2152" y="4751"/>
                  </a:cubicBezTo>
                  <a:cubicBezTo>
                    <a:pt x="2205" y="4672"/>
                    <a:pt x="2231" y="4593"/>
                    <a:pt x="2231" y="4514"/>
                  </a:cubicBezTo>
                  <a:cubicBezTo>
                    <a:pt x="2231" y="4488"/>
                    <a:pt x="2205" y="4462"/>
                    <a:pt x="2178" y="4462"/>
                  </a:cubicBezTo>
                  <a:cubicBezTo>
                    <a:pt x="1890" y="4252"/>
                    <a:pt x="1653" y="3989"/>
                    <a:pt x="1548" y="3648"/>
                  </a:cubicBezTo>
                  <a:cubicBezTo>
                    <a:pt x="1496" y="3569"/>
                    <a:pt x="1417" y="3569"/>
                    <a:pt x="1365" y="3569"/>
                  </a:cubicBezTo>
                  <a:cubicBezTo>
                    <a:pt x="1286" y="3569"/>
                    <a:pt x="1207" y="3622"/>
                    <a:pt x="1155" y="3648"/>
                  </a:cubicBezTo>
                  <a:cubicBezTo>
                    <a:pt x="1102" y="3648"/>
                    <a:pt x="1076" y="3674"/>
                    <a:pt x="1023" y="3674"/>
                  </a:cubicBezTo>
                  <a:cubicBezTo>
                    <a:pt x="945" y="3701"/>
                    <a:pt x="866" y="3674"/>
                    <a:pt x="840" y="3596"/>
                  </a:cubicBezTo>
                  <a:cubicBezTo>
                    <a:pt x="840" y="3517"/>
                    <a:pt x="892" y="3438"/>
                    <a:pt x="971" y="3438"/>
                  </a:cubicBezTo>
                  <a:cubicBezTo>
                    <a:pt x="1076" y="3412"/>
                    <a:pt x="1155" y="3412"/>
                    <a:pt x="1260" y="3386"/>
                  </a:cubicBezTo>
                  <a:cubicBezTo>
                    <a:pt x="1417" y="3360"/>
                    <a:pt x="1443" y="3333"/>
                    <a:pt x="1443" y="3176"/>
                  </a:cubicBezTo>
                  <a:cubicBezTo>
                    <a:pt x="1417" y="2835"/>
                    <a:pt x="1470" y="2546"/>
                    <a:pt x="1653" y="2257"/>
                  </a:cubicBezTo>
                  <a:cubicBezTo>
                    <a:pt x="1706" y="2152"/>
                    <a:pt x="1680" y="2100"/>
                    <a:pt x="1601" y="2047"/>
                  </a:cubicBezTo>
                  <a:cubicBezTo>
                    <a:pt x="1548" y="1995"/>
                    <a:pt x="1470" y="1942"/>
                    <a:pt x="1417" y="1916"/>
                  </a:cubicBezTo>
                  <a:cubicBezTo>
                    <a:pt x="1365" y="1890"/>
                    <a:pt x="1338" y="1864"/>
                    <a:pt x="1312" y="1837"/>
                  </a:cubicBezTo>
                  <a:cubicBezTo>
                    <a:pt x="1260" y="1785"/>
                    <a:pt x="1233" y="1706"/>
                    <a:pt x="1286" y="1654"/>
                  </a:cubicBezTo>
                  <a:cubicBezTo>
                    <a:pt x="1338" y="1601"/>
                    <a:pt x="1391" y="1601"/>
                    <a:pt x="1470" y="1627"/>
                  </a:cubicBezTo>
                  <a:cubicBezTo>
                    <a:pt x="1496" y="1654"/>
                    <a:pt x="1522" y="1706"/>
                    <a:pt x="1548" y="1732"/>
                  </a:cubicBezTo>
                  <a:cubicBezTo>
                    <a:pt x="1601" y="1785"/>
                    <a:pt x="1653" y="1837"/>
                    <a:pt x="1706" y="1890"/>
                  </a:cubicBezTo>
                  <a:cubicBezTo>
                    <a:pt x="1811" y="1942"/>
                    <a:pt x="1863" y="1942"/>
                    <a:pt x="1942" y="1864"/>
                  </a:cubicBezTo>
                  <a:cubicBezTo>
                    <a:pt x="2205" y="1654"/>
                    <a:pt x="2467" y="1496"/>
                    <a:pt x="2808" y="1470"/>
                  </a:cubicBezTo>
                  <a:cubicBezTo>
                    <a:pt x="2913" y="1444"/>
                    <a:pt x="2966" y="1365"/>
                    <a:pt x="2966" y="1234"/>
                  </a:cubicBezTo>
                  <a:cubicBezTo>
                    <a:pt x="2966" y="1155"/>
                    <a:pt x="2940" y="1076"/>
                    <a:pt x="2940" y="998"/>
                  </a:cubicBezTo>
                  <a:cubicBezTo>
                    <a:pt x="2940" y="919"/>
                    <a:pt x="2940" y="866"/>
                    <a:pt x="2992" y="840"/>
                  </a:cubicBezTo>
                  <a:cubicBezTo>
                    <a:pt x="3045" y="814"/>
                    <a:pt x="3097" y="788"/>
                    <a:pt x="3123" y="840"/>
                  </a:cubicBezTo>
                  <a:cubicBezTo>
                    <a:pt x="3202" y="866"/>
                    <a:pt x="3202" y="919"/>
                    <a:pt x="3202" y="998"/>
                  </a:cubicBezTo>
                  <a:cubicBezTo>
                    <a:pt x="3176" y="1076"/>
                    <a:pt x="3176" y="1181"/>
                    <a:pt x="3176" y="1260"/>
                  </a:cubicBezTo>
                  <a:cubicBezTo>
                    <a:pt x="3150" y="1391"/>
                    <a:pt x="3202" y="1444"/>
                    <a:pt x="3333" y="1470"/>
                  </a:cubicBezTo>
                  <a:cubicBezTo>
                    <a:pt x="3648" y="1523"/>
                    <a:pt x="3937" y="1654"/>
                    <a:pt x="4173" y="1864"/>
                  </a:cubicBezTo>
                  <a:cubicBezTo>
                    <a:pt x="4252" y="1969"/>
                    <a:pt x="4305" y="1969"/>
                    <a:pt x="4410" y="1890"/>
                  </a:cubicBezTo>
                  <a:cubicBezTo>
                    <a:pt x="4488" y="1837"/>
                    <a:pt x="4541" y="1759"/>
                    <a:pt x="4620" y="1680"/>
                  </a:cubicBezTo>
                  <a:cubicBezTo>
                    <a:pt x="4672" y="1654"/>
                    <a:pt x="4725" y="1601"/>
                    <a:pt x="4803" y="1627"/>
                  </a:cubicBezTo>
                  <a:cubicBezTo>
                    <a:pt x="4830" y="1654"/>
                    <a:pt x="4856" y="1680"/>
                    <a:pt x="4882" y="1732"/>
                  </a:cubicBezTo>
                  <a:cubicBezTo>
                    <a:pt x="4882" y="1811"/>
                    <a:pt x="4830" y="1864"/>
                    <a:pt x="4777" y="1890"/>
                  </a:cubicBezTo>
                  <a:cubicBezTo>
                    <a:pt x="4698" y="1942"/>
                    <a:pt x="4620" y="1969"/>
                    <a:pt x="4541" y="2021"/>
                  </a:cubicBezTo>
                  <a:cubicBezTo>
                    <a:pt x="4436" y="2100"/>
                    <a:pt x="4436" y="2179"/>
                    <a:pt x="4488" y="2284"/>
                  </a:cubicBezTo>
                  <a:cubicBezTo>
                    <a:pt x="4646" y="2572"/>
                    <a:pt x="4725" y="2887"/>
                    <a:pt x="4698" y="3228"/>
                  </a:cubicBezTo>
                  <a:cubicBezTo>
                    <a:pt x="4698" y="3333"/>
                    <a:pt x="4751" y="3386"/>
                    <a:pt x="4830" y="3386"/>
                  </a:cubicBezTo>
                  <a:cubicBezTo>
                    <a:pt x="4908" y="3412"/>
                    <a:pt x="4987" y="3412"/>
                    <a:pt x="5066" y="3438"/>
                  </a:cubicBezTo>
                  <a:cubicBezTo>
                    <a:pt x="5118" y="3438"/>
                    <a:pt x="5171" y="3438"/>
                    <a:pt x="5223" y="3465"/>
                  </a:cubicBezTo>
                  <a:cubicBezTo>
                    <a:pt x="5276" y="3491"/>
                    <a:pt x="5328" y="3543"/>
                    <a:pt x="5302" y="3596"/>
                  </a:cubicBezTo>
                  <a:close/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A997D49-6759-4358-A3CC-0D641ED98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446" y="1739380"/>
              <a:ext cx="82946" cy="84986"/>
            </a:xfrm>
            <a:custGeom>
              <a:avLst/>
              <a:gdLst>
                <a:gd name="T0" fmla="*/ 892 w 1077"/>
                <a:gd name="T1" fmla="*/ 131 h 1103"/>
                <a:gd name="T2" fmla="*/ 892 w 1077"/>
                <a:gd name="T3" fmla="*/ 131 h 1103"/>
                <a:gd name="T4" fmla="*/ 630 w 1077"/>
                <a:gd name="T5" fmla="*/ 79 h 1103"/>
                <a:gd name="T6" fmla="*/ 315 w 1077"/>
                <a:gd name="T7" fmla="*/ 26 h 1103"/>
                <a:gd name="T8" fmla="*/ 52 w 1077"/>
                <a:gd name="T9" fmla="*/ 131 h 1103"/>
                <a:gd name="T10" fmla="*/ 52 w 1077"/>
                <a:gd name="T11" fmla="*/ 367 h 1103"/>
                <a:gd name="T12" fmla="*/ 236 w 1077"/>
                <a:gd name="T13" fmla="*/ 787 h 1103"/>
                <a:gd name="T14" fmla="*/ 367 w 1077"/>
                <a:gd name="T15" fmla="*/ 1102 h 1103"/>
                <a:gd name="T16" fmla="*/ 472 w 1077"/>
                <a:gd name="T17" fmla="*/ 1023 h 1103"/>
                <a:gd name="T18" fmla="*/ 1024 w 1077"/>
                <a:gd name="T19" fmla="*/ 367 h 1103"/>
                <a:gd name="T20" fmla="*/ 1024 w 1077"/>
                <a:gd name="T21" fmla="*/ 367 h 1103"/>
                <a:gd name="T22" fmla="*/ 1024 w 1077"/>
                <a:gd name="T23" fmla="*/ 210 h 1103"/>
                <a:gd name="T24" fmla="*/ 892 w 1077"/>
                <a:gd name="T25" fmla="*/ 131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7" h="1103">
                  <a:moveTo>
                    <a:pt x="892" y="131"/>
                  </a:moveTo>
                  <a:lnTo>
                    <a:pt x="892" y="131"/>
                  </a:lnTo>
                  <a:cubicBezTo>
                    <a:pt x="814" y="105"/>
                    <a:pt x="735" y="105"/>
                    <a:pt x="630" y="79"/>
                  </a:cubicBezTo>
                  <a:cubicBezTo>
                    <a:pt x="525" y="52"/>
                    <a:pt x="420" y="52"/>
                    <a:pt x="315" y="26"/>
                  </a:cubicBezTo>
                  <a:cubicBezTo>
                    <a:pt x="210" y="0"/>
                    <a:pt x="105" y="52"/>
                    <a:pt x="52" y="131"/>
                  </a:cubicBezTo>
                  <a:cubicBezTo>
                    <a:pt x="26" y="184"/>
                    <a:pt x="0" y="288"/>
                    <a:pt x="52" y="367"/>
                  </a:cubicBezTo>
                  <a:cubicBezTo>
                    <a:pt x="105" y="498"/>
                    <a:pt x="157" y="656"/>
                    <a:pt x="236" y="787"/>
                  </a:cubicBezTo>
                  <a:cubicBezTo>
                    <a:pt x="367" y="1102"/>
                    <a:pt x="367" y="1102"/>
                    <a:pt x="367" y="1102"/>
                  </a:cubicBezTo>
                  <a:cubicBezTo>
                    <a:pt x="472" y="1023"/>
                    <a:pt x="472" y="1023"/>
                    <a:pt x="472" y="1023"/>
                  </a:cubicBezTo>
                  <a:cubicBezTo>
                    <a:pt x="735" y="840"/>
                    <a:pt x="919" y="630"/>
                    <a:pt x="1024" y="367"/>
                  </a:cubicBezTo>
                  <a:lnTo>
                    <a:pt x="1024" y="367"/>
                  </a:lnTo>
                  <a:cubicBezTo>
                    <a:pt x="1050" y="341"/>
                    <a:pt x="1076" y="288"/>
                    <a:pt x="1024" y="210"/>
                  </a:cubicBezTo>
                  <a:cubicBezTo>
                    <a:pt x="1024" y="157"/>
                    <a:pt x="971" y="131"/>
                    <a:pt x="892" y="13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71475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B75B487B-13BF-4280-BD84-A93E5D4AE349}"/>
              </a:ext>
            </a:extLst>
          </p:cNvPr>
          <p:cNvSpPr/>
          <p:nvPr/>
        </p:nvSpPr>
        <p:spPr>
          <a:xfrm>
            <a:off x="7264041" y="155157"/>
            <a:ext cx="1312218" cy="814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774" y="596080"/>
            <a:ext cx="8786631" cy="4201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0D5E05A-A771-48D3-8562-255DA3416E32}"/>
              </a:ext>
            </a:extLst>
          </p:cNvPr>
          <p:cNvGrpSpPr>
            <a:grpSpLocks noChangeAspect="1"/>
          </p:cNvGrpSpPr>
          <p:nvPr/>
        </p:nvGrpSpPr>
        <p:grpSpPr>
          <a:xfrm>
            <a:off x="8242084" y="106485"/>
            <a:ext cx="736589" cy="565566"/>
            <a:chOff x="1840374" y="640686"/>
            <a:chExt cx="2108322" cy="1618806"/>
          </a:xfrm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989D1FE1-0629-46A1-9E03-CF57DA31C9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374" y="640686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54A48ECF-D40C-4071-A085-9336A6172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565" y="1799890"/>
              <a:ext cx="382435" cy="459602"/>
            </a:xfrm>
            <a:custGeom>
              <a:avLst/>
              <a:gdLst>
                <a:gd name="T0" fmla="*/ 0 w 4961"/>
                <a:gd name="T1" fmla="*/ 1995 h 5960"/>
                <a:gd name="T2" fmla="*/ 0 w 4961"/>
                <a:gd name="T3" fmla="*/ 1995 h 5960"/>
                <a:gd name="T4" fmla="*/ 4960 w 4961"/>
                <a:gd name="T5" fmla="*/ 0 h 5960"/>
                <a:gd name="T6" fmla="*/ 4960 w 4961"/>
                <a:gd name="T7" fmla="*/ 5959 h 5960"/>
                <a:gd name="T8" fmla="*/ 0 w 4961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1" h="5960">
                  <a:moveTo>
                    <a:pt x="0" y="1995"/>
                  </a:moveTo>
                  <a:lnTo>
                    <a:pt x="0" y="1995"/>
                  </a:lnTo>
                  <a:cubicBezTo>
                    <a:pt x="1233" y="1496"/>
                    <a:pt x="4960" y="0"/>
                    <a:pt x="4960" y="0"/>
                  </a:cubicBezTo>
                  <a:cubicBezTo>
                    <a:pt x="4960" y="5959"/>
                    <a:pt x="4960" y="5959"/>
                    <a:pt x="4960" y="5959"/>
                  </a:cubicBezTo>
                  <a:cubicBezTo>
                    <a:pt x="2230" y="5801"/>
                    <a:pt x="0" y="1995"/>
                    <a:pt x="0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BD548DE2-C046-4230-BE63-985E04A38E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374" y="1799890"/>
              <a:ext cx="384475" cy="459602"/>
            </a:xfrm>
            <a:custGeom>
              <a:avLst/>
              <a:gdLst>
                <a:gd name="T0" fmla="*/ 4986 w 4987"/>
                <a:gd name="T1" fmla="*/ 1995 h 5960"/>
                <a:gd name="T2" fmla="*/ 4986 w 4987"/>
                <a:gd name="T3" fmla="*/ 1995 h 5960"/>
                <a:gd name="T4" fmla="*/ 0 w 4987"/>
                <a:gd name="T5" fmla="*/ 0 h 5960"/>
                <a:gd name="T6" fmla="*/ 0 w 4987"/>
                <a:gd name="T7" fmla="*/ 5959 h 5960"/>
                <a:gd name="T8" fmla="*/ 4986 w 4987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7" h="5960">
                  <a:moveTo>
                    <a:pt x="4986" y="1995"/>
                  </a:moveTo>
                  <a:lnTo>
                    <a:pt x="4986" y="1995"/>
                  </a:lnTo>
                  <a:cubicBezTo>
                    <a:pt x="3753" y="1496"/>
                    <a:pt x="0" y="0"/>
                    <a:pt x="0" y="0"/>
                  </a:cubicBezTo>
                  <a:cubicBezTo>
                    <a:pt x="0" y="5959"/>
                    <a:pt x="0" y="5959"/>
                    <a:pt x="0" y="5959"/>
                  </a:cubicBezTo>
                  <a:cubicBezTo>
                    <a:pt x="2755" y="5801"/>
                    <a:pt x="4986" y="1995"/>
                    <a:pt x="4986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1" name="Freeform 4">
              <a:extLst>
                <a:ext uri="{FF2B5EF4-FFF2-40B4-BE49-F238E27FC236}">
                  <a16:creationId xmlns:a16="http://schemas.microsoft.com/office/drawing/2014/main" id="{385195AF-6369-47EF-BDF9-CA2F956997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148" y="1718984"/>
              <a:ext cx="212464" cy="80906"/>
            </a:xfrm>
            <a:custGeom>
              <a:avLst/>
              <a:gdLst>
                <a:gd name="T0" fmla="*/ 0 w 2757"/>
                <a:gd name="T1" fmla="*/ 1050 h 1051"/>
                <a:gd name="T2" fmla="*/ 1365 w 2757"/>
                <a:gd name="T3" fmla="*/ 473 h 1051"/>
                <a:gd name="T4" fmla="*/ 2756 w 2757"/>
                <a:gd name="T5" fmla="*/ 1050 h 1051"/>
                <a:gd name="T6" fmla="*/ 2756 w 2757"/>
                <a:gd name="T7" fmla="*/ 0 h 1051"/>
                <a:gd name="T8" fmla="*/ 0 w 2757"/>
                <a:gd name="T9" fmla="*/ 0 h 1051"/>
                <a:gd name="T10" fmla="*/ 0 w 2757"/>
                <a:gd name="T11" fmla="*/ 105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7" h="1051">
                  <a:moveTo>
                    <a:pt x="0" y="1050"/>
                  </a:moveTo>
                  <a:lnTo>
                    <a:pt x="1365" y="473"/>
                  </a:lnTo>
                  <a:lnTo>
                    <a:pt x="2756" y="1050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050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B969343-7847-4DB1-8A3F-42B04F45FA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718983"/>
              <a:ext cx="212464" cy="169971"/>
            </a:xfrm>
            <a:custGeom>
              <a:avLst/>
              <a:gdLst>
                <a:gd name="T0" fmla="*/ 0 w 2757"/>
                <a:gd name="T1" fmla="*/ 2205 h 2206"/>
                <a:gd name="T2" fmla="*/ 2756 w 2757"/>
                <a:gd name="T3" fmla="*/ 1155 h 2206"/>
                <a:gd name="T4" fmla="*/ 2756 w 2757"/>
                <a:gd name="T5" fmla="*/ 0 h 2206"/>
                <a:gd name="T6" fmla="*/ 0 w 2757"/>
                <a:gd name="T7" fmla="*/ 0 h 2206"/>
                <a:gd name="T8" fmla="*/ 0 w 2757"/>
                <a:gd name="T9" fmla="*/ 2205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2206">
                  <a:moveTo>
                    <a:pt x="0" y="2205"/>
                  </a:moveTo>
                  <a:lnTo>
                    <a:pt x="2756" y="1155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2205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46EA4FF9-53C6-4862-9135-D30ABCAD88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FEE9FF59-4651-4F92-A88F-12051F7FA4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601BC358-AE04-417E-BAFA-818B782329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425953"/>
              <a:ext cx="212464" cy="125439"/>
            </a:xfrm>
            <a:custGeom>
              <a:avLst/>
              <a:gdLst>
                <a:gd name="T0" fmla="*/ 0 w 2757"/>
                <a:gd name="T1" fmla="*/ 1626 h 1627"/>
                <a:gd name="T2" fmla="*/ 2756 w 2757"/>
                <a:gd name="T3" fmla="*/ 1626 h 1627"/>
                <a:gd name="T4" fmla="*/ 2756 w 2757"/>
                <a:gd name="T5" fmla="*/ 0 h 1627"/>
                <a:gd name="T6" fmla="*/ 0 w 2757"/>
                <a:gd name="T7" fmla="*/ 0 h 1627"/>
                <a:gd name="T8" fmla="*/ 0 w 2757"/>
                <a:gd name="T9" fmla="*/ 1626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7">
                  <a:moveTo>
                    <a:pt x="0" y="1626"/>
                  </a:moveTo>
                  <a:lnTo>
                    <a:pt x="2756" y="1626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6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654798CA-EF1B-443E-85B4-14576E8467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573488"/>
              <a:ext cx="182209" cy="125439"/>
            </a:xfrm>
            <a:custGeom>
              <a:avLst/>
              <a:gdLst>
                <a:gd name="T0" fmla="*/ 2283 w 2363"/>
                <a:gd name="T1" fmla="*/ 210 h 1628"/>
                <a:gd name="T2" fmla="*/ 2283 w 2363"/>
                <a:gd name="T3" fmla="*/ 210 h 1628"/>
                <a:gd name="T4" fmla="*/ 2362 w 2363"/>
                <a:gd name="T5" fmla="*/ 0 h 1628"/>
                <a:gd name="T6" fmla="*/ 0 w 2363"/>
                <a:gd name="T7" fmla="*/ 0 h 1628"/>
                <a:gd name="T8" fmla="*/ 0 w 2363"/>
                <a:gd name="T9" fmla="*/ 1627 h 1628"/>
                <a:gd name="T10" fmla="*/ 1942 w 2363"/>
                <a:gd name="T11" fmla="*/ 1627 h 1628"/>
                <a:gd name="T12" fmla="*/ 2283 w 2363"/>
                <a:gd name="T13" fmla="*/ 21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3" h="1628">
                  <a:moveTo>
                    <a:pt x="2283" y="210"/>
                  </a:moveTo>
                  <a:lnTo>
                    <a:pt x="2283" y="210"/>
                  </a:lnTo>
                  <a:cubicBezTo>
                    <a:pt x="2283" y="131"/>
                    <a:pt x="2336" y="52"/>
                    <a:pt x="23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7"/>
                    <a:pt x="0" y="1627"/>
                    <a:pt x="0" y="1627"/>
                  </a:cubicBezTo>
                  <a:cubicBezTo>
                    <a:pt x="1942" y="1627"/>
                    <a:pt x="1942" y="1627"/>
                    <a:pt x="1942" y="1627"/>
                  </a:cubicBezTo>
                  <a:cubicBezTo>
                    <a:pt x="2073" y="1155"/>
                    <a:pt x="2152" y="682"/>
                    <a:pt x="2283" y="210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58F1E8-3C3F-43D9-86FA-0C9907178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718983"/>
              <a:ext cx="212464" cy="169971"/>
            </a:xfrm>
            <a:custGeom>
              <a:avLst/>
              <a:gdLst>
                <a:gd name="T0" fmla="*/ 1811 w 2757"/>
                <a:gd name="T1" fmla="*/ 998 h 2206"/>
                <a:gd name="T2" fmla="*/ 1811 w 2757"/>
                <a:gd name="T3" fmla="*/ 998 h 2206"/>
                <a:gd name="T4" fmla="*/ 1732 w 2757"/>
                <a:gd name="T5" fmla="*/ 578 h 2206"/>
                <a:gd name="T6" fmla="*/ 1863 w 2757"/>
                <a:gd name="T7" fmla="*/ 0 h 2206"/>
                <a:gd name="T8" fmla="*/ 0 w 2757"/>
                <a:gd name="T9" fmla="*/ 0 h 2206"/>
                <a:gd name="T10" fmla="*/ 0 w 2757"/>
                <a:gd name="T11" fmla="*/ 1155 h 2206"/>
                <a:gd name="T12" fmla="*/ 2756 w 2757"/>
                <a:gd name="T13" fmla="*/ 2205 h 2206"/>
                <a:gd name="T14" fmla="*/ 2756 w 2757"/>
                <a:gd name="T15" fmla="*/ 2153 h 2206"/>
                <a:gd name="T16" fmla="*/ 1811 w 2757"/>
                <a:gd name="T17" fmla="*/ 998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57" h="2206">
                  <a:moveTo>
                    <a:pt x="1811" y="998"/>
                  </a:moveTo>
                  <a:lnTo>
                    <a:pt x="1811" y="998"/>
                  </a:lnTo>
                  <a:cubicBezTo>
                    <a:pt x="1732" y="866"/>
                    <a:pt x="1679" y="683"/>
                    <a:pt x="1732" y="578"/>
                  </a:cubicBezTo>
                  <a:cubicBezTo>
                    <a:pt x="1758" y="342"/>
                    <a:pt x="1811" y="184"/>
                    <a:pt x="18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2756" y="2205"/>
                    <a:pt x="2756" y="2205"/>
                    <a:pt x="2756" y="2205"/>
                  </a:cubicBezTo>
                  <a:cubicBezTo>
                    <a:pt x="2756" y="2153"/>
                    <a:pt x="2756" y="2153"/>
                    <a:pt x="2756" y="2153"/>
                  </a:cubicBezTo>
                  <a:cubicBezTo>
                    <a:pt x="2467" y="1759"/>
                    <a:pt x="2152" y="1391"/>
                    <a:pt x="1811" y="998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A752F904-C432-419F-8E6C-AA9DE955DD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967" y="1741420"/>
              <a:ext cx="80906" cy="76827"/>
            </a:xfrm>
            <a:custGeom>
              <a:avLst/>
              <a:gdLst>
                <a:gd name="T0" fmla="*/ 866 w 1051"/>
                <a:gd name="T1" fmla="*/ 656 h 998"/>
                <a:gd name="T2" fmla="*/ 866 w 1051"/>
                <a:gd name="T3" fmla="*/ 656 h 998"/>
                <a:gd name="T4" fmla="*/ 1024 w 1051"/>
                <a:gd name="T5" fmla="*/ 315 h 998"/>
                <a:gd name="T6" fmla="*/ 998 w 1051"/>
                <a:gd name="T7" fmla="*/ 105 h 998"/>
                <a:gd name="T8" fmla="*/ 788 w 1051"/>
                <a:gd name="T9" fmla="*/ 0 h 998"/>
                <a:gd name="T10" fmla="*/ 788 w 1051"/>
                <a:gd name="T11" fmla="*/ 0 h 998"/>
                <a:gd name="T12" fmla="*/ 735 w 1051"/>
                <a:gd name="T13" fmla="*/ 0 h 998"/>
                <a:gd name="T14" fmla="*/ 131 w 1051"/>
                <a:gd name="T15" fmla="*/ 105 h 998"/>
                <a:gd name="T16" fmla="*/ 26 w 1051"/>
                <a:gd name="T17" fmla="*/ 184 h 998"/>
                <a:gd name="T18" fmla="*/ 26 w 1051"/>
                <a:gd name="T19" fmla="*/ 341 h 998"/>
                <a:gd name="T20" fmla="*/ 525 w 1051"/>
                <a:gd name="T21" fmla="*/ 971 h 998"/>
                <a:gd name="T22" fmla="*/ 630 w 1051"/>
                <a:gd name="T23" fmla="*/ 997 h 998"/>
                <a:gd name="T24" fmla="*/ 788 w 1051"/>
                <a:gd name="T25" fmla="*/ 892 h 998"/>
                <a:gd name="T26" fmla="*/ 866 w 1051"/>
                <a:gd name="T27" fmla="*/ 656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1" h="998">
                  <a:moveTo>
                    <a:pt x="866" y="656"/>
                  </a:moveTo>
                  <a:lnTo>
                    <a:pt x="866" y="656"/>
                  </a:lnTo>
                  <a:cubicBezTo>
                    <a:pt x="919" y="551"/>
                    <a:pt x="971" y="420"/>
                    <a:pt x="1024" y="315"/>
                  </a:cubicBezTo>
                  <a:cubicBezTo>
                    <a:pt x="1050" y="236"/>
                    <a:pt x="1024" y="184"/>
                    <a:pt x="998" y="105"/>
                  </a:cubicBezTo>
                  <a:cubicBezTo>
                    <a:pt x="945" y="53"/>
                    <a:pt x="866" y="0"/>
                    <a:pt x="788" y="0"/>
                  </a:cubicBezTo>
                  <a:lnTo>
                    <a:pt x="788" y="0"/>
                  </a:lnTo>
                  <a:cubicBezTo>
                    <a:pt x="735" y="0"/>
                    <a:pt x="735" y="0"/>
                    <a:pt x="735" y="0"/>
                  </a:cubicBezTo>
                  <a:cubicBezTo>
                    <a:pt x="551" y="26"/>
                    <a:pt x="341" y="79"/>
                    <a:pt x="131" y="105"/>
                  </a:cubicBezTo>
                  <a:cubicBezTo>
                    <a:pt x="79" y="131"/>
                    <a:pt x="53" y="158"/>
                    <a:pt x="26" y="184"/>
                  </a:cubicBezTo>
                  <a:cubicBezTo>
                    <a:pt x="0" y="236"/>
                    <a:pt x="26" y="315"/>
                    <a:pt x="26" y="341"/>
                  </a:cubicBezTo>
                  <a:cubicBezTo>
                    <a:pt x="131" y="604"/>
                    <a:pt x="315" y="814"/>
                    <a:pt x="525" y="971"/>
                  </a:cubicBezTo>
                  <a:cubicBezTo>
                    <a:pt x="551" y="971"/>
                    <a:pt x="578" y="997"/>
                    <a:pt x="630" y="997"/>
                  </a:cubicBezTo>
                  <a:cubicBezTo>
                    <a:pt x="656" y="997"/>
                    <a:pt x="735" y="997"/>
                    <a:pt x="788" y="892"/>
                  </a:cubicBezTo>
                  <a:cubicBezTo>
                    <a:pt x="814" y="814"/>
                    <a:pt x="840" y="735"/>
                    <a:pt x="866" y="656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A18904F3-CC83-4F99-9FCC-123AE0EC29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103" y="1613941"/>
              <a:ext cx="77167" cy="78867"/>
            </a:xfrm>
            <a:custGeom>
              <a:avLst/>
              <a:gdLst>
                <a:gd name="T0" fmla="*/ 105 w 999"/>
                <a:gd name="T1" fmla="*/ 630 h 1024"/>
                <a:gd name="T2" fmla="*/ 105 w 999"/>
                <a:gd name="T3" fmla="*/ 630 h 1024"/>
                <a:gd name="T4" fmla="*/ 289 w 999"/>
                <a:gd name="T5" fmla="*/ 787 h 1024"/>
                <a:gd name="T6" fmla="*/ 578 w 999"/>
                <a:gd name="T7" fmla="*/ 997 h 1024"/>
                <a:gd name="T8" fmla="*/ 735 w 999"/>
                <a:gd name="T9" fmla="*/ 1023 h 1024"/>
                <a:gd name="T10" fmla="*/ 971 w 999"/>
                <a:gd name="T11" fmla="*/ 787 h 1024"/>
                <a:gd name="T12" fmla="*/ 998 w 999"/>
                <a:gd name="T13" fmla="*/ 498 h 1024"/>
                <a:gd name="T14" fmla="*/ 998 w 999"/>
                <a:gd name="T15" fmla="*/ 262 h 1024"/>
                <a:gd name="T16" fmla="*/ 998 w 999"/>
                <a:gd name="T17" fmla="*/ 262 h 1024"/>
                <a:gd name="T18" fmla="*/ 998 w 999"/>
                <a:gd name="T19" fmla="*/ 236 h 1024"/>
                <a:gd name="T20" fmla="*/ 971 w 999"/>
                <a:gd name="T21" fmla="*/ 78 h 1024"/>
                <a:gd name="T22" fmla="*/ 788 w 999"/>
                <a:gd name="T23" fmla="*/ 26 h 1024"/>
                <a:gd name="T24" fmla="*/ 79 w 999"/>
                <a:gd name="T25" fmla="*/ 367 h 1024"/>
                <a:gd name="T26" fmla="*/ 26 w 999"/>
                <a:gd name="T27" fmla="*/ 498 h 1024"/>
                <a:gd name="T28" fmla="*/ 105 w 999"/>
                <a:gd name="T29" fmla="*/ 63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9" h="1024">
                  <a:moveTo>
                    <a:pt x="105" y="630"/>
                  </a:moveTo>
                  <a:lnTo>
                    <a:pt x="105" y="630"/>
                  </a:lnTo>
                  <a:cubicBezTo>
                    <a:pt x="158" y="682"/>
                    <a:pt x="236" y="735"/>
                    <a:pt x="289" y="787"/>
                  </a:cubicBezTo>
                  <a:cubicBezTo>
                    <a:pt x="394" y="840"/>
                    <a:pt x="499" y="918"/>
                    <a:pt x="578" y="997"/>
                  </a:cubicBezTo>
                  <a:cubicBezTo>
                    <a:pt x="630" y="1023"/>
                    <a:pt x="683" y="1023"/>
                    <a:pt x="735" y="1023"/>
                  </a:cubicBezTo>
                  <a:cubicBezTo>
                    <a:pt x="866" y="1023"/>
                    <a:pt x="945" y="944"/>
                    <a:pt x="971" y="787"/>
                  </a:cubicBezTo>
                  <a:cubicBezTo>
                    <a:pt x="971" y="682"/>
                    <a:pt x="971" y="603"/>
                    <a:pt x="998" y="498"/>
                  </a:cubicBezTo>
                  <a:cubicBezTo>
                    <a:pt x="998" y="262"/>
                    <a:pt x="998" y="262"/>
                    <a:pt x="998" y="262"/>
                  </a:cubicBezTo>
                  <a:lnTo>
                    <a:pt x="998" y="262"/>
                  </a:lnTo>
                  <a:lnTo>
                    <a:pt x="998" y="236"/>
                  </a:lnTo>
                  <a:cubicBezTo>
                    <a:pt x="998" y="157"/>
                    <a:pt x="998" y="105"/>
                    <a:pt x="971" y="78"/>
                  </a:cubicBezTo>
                  <a:cubicBezTo>
                    <a:pt x="945" y="52"/>
                    <a:pt x="893" y="0"/>
                    <a:pt x="788" y="26"/>
                  </a:cubicBezTo>
                  <a:cubicBezTo>
                    <a:pt x="499" y="78"/>
                    <a:pt x="263" y="183"/>
                    <a:pt x="79" y="367"/>
                  </a:cubicBezTo>
                  <a:cubicBezTo>
                    <a:pt x="79" y="393"/>
                    <a:pt x="0" y="420"/>
                    <a:pt x="26" y="498"/>
                  </a:cubicBezTo>
                  <a:cubicBezTo>
                    <a:pt x="26" y="551"/>
                    <a:pt x="53" y="603"/>
                    <a:pt x="105" y="63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6513F839-9578-4AA3-8BA6-719853BED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848" y="1664593"/>
              <a:ext cx="77167" cy="78867"/>
            </a:xfrm>
            <a:custGeom>
              <a:avLst/>
              <a:gdLst>
                <a:gd name="T0" fmla="*/ 237 w 999"/>
                <a:gd name="T1" fmla="*/ 1023 h 1024"/>
                <a:gd name="T2" fmla="*/ 237 w 999"/>
                <a:gd name="T3" fmla="*/ 1023 h 1024"/>
                <a:gd name="T4" fmla="*/ 499 w 999"/>
                <a:gd name="T5" fmla="*/ 945 h 1024"/>
                <a:gd name="T6" fmla="*/ 788 w 999"/>
                <a:gd name="T7" fmla="*/ 866 h 1024"/>
                <a:gd name="T8" fmla="*/ 972 w 999"/>
                <a:gd name="T9" fmla="*/ 682 h 1024"/>
                <a:gd name="T10" fmla="*/ 893 w 999"/>
                <a:gd name="T11" fmla="*/ 446 h 1024"/>
                <a:gd name="T12" fmla="*/ 630 w 999"/>
                <a:gd name="T13" fmla="*/ 210 h 1024"/>
                <a:gd name="T14" fmla="*/ 447 w 999"/>
                <a:gd name="T15" fmla="*/ 52 h 1024"/>
                <a:gd name="T16" fmla="*/ 315 w 999"/>
                <a:gd name="T17" fmla="*/ 0 h 1024"/>
                <a:gd name="T18" fmla="*/ 184 w 999"/>
                <a:gd name="T19" fmla="*/ 105 h 1024"/>
                <a:gd name="T20" fmla="*/ 0 w 999"/>
                <a:gd name="T21" fmla="*/ 761 h 1024"/>
                <a:gd name="T22" fmla="*/ 0 w 999"/>
                <a:gd name="T23" fmla="*/ 787 h 1024"/>
                <a:gd name="T24" fmla="*/ 0 w 999"/>
                <a:gd name="T25" fmla="*/ 840 h 1024"/>
                <a:gd name="T26" fmla="*/ 53 w 999"/>
                <a:gd name="T27" fmla="*/ 971 h 1024"/>
                <a:gd name="T28" fmla="*/ 158 w 999"/>
                <a:gd name="T29" fmla="*/ 1023 h 1024"/>
                <a:gd name="T30" fmla="*/ 237 w 999"/>
                <a:gd name="T31" fmla="*/ 10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1024">
                  <a:moveTo>
                    <a:pt x="237" y="1023"/>
                  </a:moveTo>
                  <a:lnTo>
                    <a:pt x="237" y="1023"/>
                  </a:lnTo>
                  <a:cubicBezTo>
                    <a:pt x="315" y="997"/>
                    <a:pt x="394" y="971"/>
                    <a:pt x="499" y="945"/>
                  </a:cubicBezTo>
                  <a:cubicBezTo>
                    <a:pt x="604" y="918"/>
                    <a:pt x="683" y="892"/>
                    <a:pt x="788" y="866"/>
                  </a:cubicBezTo>
                  <a:cubicBezTo>
                    <a:pt x="893" y="813"/>
                    <a:pt x="945" y="761"/>
                    <a:pt x="972" y="682"/>
                  </a:cubicBezTo>
                  <a:cubicBezTo>
                    <a:pt x="998" y="603"/>
                    <a:pt x="945" y="498"/>
                    <a:pt x="893" y="446"/>
                  </a:cubicBezTo>
                  <a:cubicBezTo>
                    <a:pt x="814" y="367"/>
                    <a:pt x="709" y="288"/>
                    <a:pt x="630" y="210"/>
                  </a:cubicBezTo>
                  <a:cubicBezTo>
                    <a:pt x="578" y="157"/>
                    <a:pt x="499" y="105"/>
                    <a:pt x="447" y="52"/>
                  </a:cubicBezTo>
                  <a:cubicBezTo>
                    <a:pt x="420" y="26"/>
                    <a:pt x="368" y="0"/>
                    <a:pt x="315" y="0"/>
                  </a:cubicBezTo>
                  <a:cubicBezTo>
                    <a:pt x="263" y="0"/>
                    <a:pt x="210" y="26"/>
                    <a:pt x="184" y="105"/>
                  </a:cubicBezTo>
                  <a:cubicBezTo>
                    <a:pt x="53" y="315"/>
                    <a:pt x="0" y="525"/>
                    <a:pt x="0" y="761"/>
                  </a:cubicBezTo>
                  <a:cubicBezTo>
                    <a:pt x="0" y="787"/>
                    <a:pt x="0" y="787"/>
                    <a:pt x="0" y="787"/>
                  </a:cubicBezTo>
                  <a:cubicBezTo>
                    <a:pt x="0" y="813"/>
                    <a:pt x="0" y="813"/>
                    <a:pt x="0" y="840"/>
                  </a:cubicBezTo>
                  <a:cubicBezTo>
                    <a:pt x="0" y="866"/>
                    <a:pt x="0" y="945"/>
                    <a:pt x="53" y="971"/>
                  </a:cubicBezTo>
                  <a:cubicBezTo>
                    <a:pt x="79" y="1023"/>
                    <a:pt x="105" y="1023"/>
                    <a:pt x="158" y="1023"/>
                  </a:cubicBezTo>
                  <a:cubicBezTo>
                    <a:pt x="184" y="1023"/>
                    <a:pt x="210" y="1023"/>
                    <a:pt x="237" y="1023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6122F671-4C35-460D-84A5-C8556DA2C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049" y="1615981"/>
              <a:ext cx="77167" cy="76827"/>
            </a:xfrm>
            <a:custGeom>
              <a:avLst/>
              <a:gdLst>
                <a:gd name="T0" fmla="*/ 53 w 999"/>
                <a:gd name="T1" fmla="*/ 787 h 998"/>
                <a:gd name="T2" fmla="*/ 53 w 999"/>
                <a:gd name="T3" fmla="*/ 787 h 998"/>
                <a:gd name="T4" fmla="*/ 289 w 999"/>
                <a:gd name="T5" fmla="*/ 997 h 998"/>
                <a:gd name="T6" fmla="*/ 289 w 999"/>
                <a:gd name="T7" fmla="*/ 997 h 998"/>
                <a:gd name="T8" fmla="*/ 315 w 999"/>
                <a:gd name="T9" fmla="*/ 997 h 998"/>
                <a:gd name="T10" fmla="*/ 420 w 999"/>
                <a:gd name="T11" fmla="*/ 971 h 998"/>
                <a:gd name="T12" fmla="*/ 709 w 999"/>
                <a:gd name="T13" fmla="*/ 761 h 998"/>
                <a:gd name="T14" fmla="*/ 919 w 999"/>
                <a:gd name="T15" fmla="*/ 604 h 998"/>
                <a:gd name="T16" fmla="*/ 998 w 999"/>
                <a:gd name="T17" fmla="*/ 472 h 998"/>
                <a:gd name="T18" fmla="*/ 945 w 999"/>
                <a:gd name="T19" fmla="*/ 341 h 998"/>
                <a:gd name="T20" fmla="*/ 210 w 999"/>
                <a:gd name="T21" fmla="*/ 0 h 998"/>
                <a:gd name="T22" fmla="*/ 158 w 999"/>
                <a:gd name="T23" fmla="*/ 0 h 998"/>
                <a:gd name="T24" fmla="*/ 53 w 999"/>
                <a:gd name="T25" fmla="*/ 52 h 998"/>
                <a:gd name="T26" fmla="*/ 0 w 999"/>
                <a:gd name="T27" fmla="*/ 184 h 998"/>
                <a:gd name="T28" fmla="*/ 27 w 999"/>
                <a:gd name="T29" fmla="*/ 446 h 998"/>
                <a:gd name="T30" fmla="*/ 53 w 999"/>
                <a:gd name="T31" fmla="*/ 787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998">
                  <a:moveTo>
                    <a:pt x="53" y="787"/>
                  </a:moveTo>
                  <a:lnTo>
                    <a:pt x="53" y="787"/>
                  </a:lnTo>
                  <a:cubicBezTo>
                    <a:pt x="53" y="918"/>
                    <a:pt x="158" y="997"/>
                    <a:pt x="289" y="997"/>
                  </a:cubicBezTo>
                  <a:lnTo>
                    <a:pt x="289" y="997"/>
                  </a:lnTo>
                  <a:cubicBezTo>
                    <a:pt x="315" y="997"/>
                    <a:pt x="315" y="997"/>
                    <a:pt x="315" y="997"/>
                  </a:cubicBezTo>
                  <a:cubicBezTo>
                    <a:pt x="342" y="997"/>
                    <a:pt x="368" y="997"/>
                    <a:pt x="420" y="971"/>
                  </a:cubicBezTo>
                  <a:cubicBezTo>
                    <a:pt x="499" y="892"/>
                    <a:pt x="604" y="840"/>
                    <a:pt x="709" y="761"/>
                  </a:cubicBezTo>
                  <a:cubicBezTo>
                    <a:pt x="762" y="709"/>
                    <a:pt x="840" y="656"/>
                    <a:pt x="919" y="604"/>
                  </a:cubicBezTo>
                  <a:cubicBezTo>
                    <a:pt x="972" y="551"/>
                    <a:pt x="998" y="525"/>
                    <a:pt x="998" y="472"/>
                  </a:cubicBezTo>
                  <a:cubicBezTo>
                    <a:pt x="998" y="446"/>
                    <a:pt x="998" y="394"/>
                    <a:pt x="945" y="341"/>
                  </a:cubicBezTo>
                  <a:cubicBezTo>
                    <a:pt x="735" y="157"/>
                    <a:pt x="473" y="52"/>
                    <a:pt x="210" y="0"/>
                  </a:cubicBezTo>
                  <a:cubicBezTo>
                    <a:pt x="184" y="0"/>
                    <a:pt x="184" y="0"/>
                    <a:pt x="158" y="0"/>
                  </a:cubicBezTo>
                  <a:cubicBezTo>
                    <a:pt x="132" y="0"/>
                    <a:pt x="79" y="0"/>
                    <a:pt x="53" y="52"/>
                  </a:cubicBezTo>
                  <a:cubicBezTo>
                    <a:pt x="27" y="79"/>
                    <a:pt x="0" y="131"/>
                    <a:pt x="0" y="184"/>
                  </a:cubicBezTo>
                  <a:cubicBezTo>
                    <a:pt x="27" y="262"/>
                    <a:pt x="27" y="367"/>
                    <a:pt x="27" y="446"/>
                  </a:cubicBezTo>
                  <a:cubicBezTo>
                    <a:pt x="27" y="551"/>
                    <a:pt x="27" y="682"/>
                    <a:pt x="53" y="787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F2CFF2-A75F-426A-8D09-8D5A181EC5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834" y="1698927"/>
              <a:ext cx="52691" cy="52691"/>
            </a:xfrm>
            <a:custGeom>
              <a:avLst/>
              <a:gdLst>
                <a:gd name="T0" fmla="*/ 0 w 683"/>
                <a:gd name="T1" fmla="*/ 341 h 683"/>
                <a:gd name="T2" fmla="*/ 0 w 683"/>
                <a:gd name="T3" fmla="*/ 341 h 683"/>
                <a:gd name="T4" fmla="*/ 341 w 683"/>
                <a:gd name="T5" fmla="*/ 682 h 683"/>
                <a:gd name="T6" fmla="*/ 682 w 683"/>
                <a:gd name="T7" fmla="*/ 341 h 683"/>
                <a:gd name="T8" fmla="*/ 341 w 683"/>
                <a:gd name="T9" fmla="*/ 0 h 683"/>
                <a:gd name="T10" fmla="*/ 0 w 683"/>
                <a:gd name="T11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3" h="683">
                  <a:moveTo>
                    <a:pt x="0" y="341"/>
                  </a:moveTo>
                  <a:lnTo>
                    <a:pt x="0" y="341"/>
                  </a:lnTo>
                  <a:cubicBezTo>
                    <a:pt x="0" y="551"/>
                    <a:pt x="157" y="682"/>
                    <a:pt x="341" y="682"/>
                  </a:cubicBezTo>
                  <a:cubicBezTo>
                    <a:pt x="551" y="682"/>
                    <a:pt x="682" y="551"/>
                    <a:pt x="682" y="341"/>
                  </a:cubicBezTo>
                  <a:cubicBezTo>
                    <a:pt x="682" y="157"/>
                    <a:pt x="551" y="0"/>
                    <a:pt x="341" y="0"/>
                  </a:cubicBezTo>
                  <a:cubicBezTo>
                    <a:pt x="157" y="0"/>
                    <a:pt x="0" y="157"/>
                    <a:pt x="0" y="34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9ABFCAE7-2996-4405-985F-6F9ACD8CC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304" y="1664593"/>
              <a:ext cx="77167" cy="78867"/>
            </a:xfrm>
            <a:custGeom>
              <a:avLst/>
              <a:gdLst>
                <a:gd name="T0" fmla="*/ 683 w 999"/>
                <a:gd name="T1" fmla="*/ 0 h 1024"/>
                <a:gd name="T2" fmla="*/ 683 w 999"/>
                <a:gd name="T3" fmla="*/ 0 h 1024"/>
                <a:gd name="T4" fmla="*/ 551 w 999"/>
                <a:gd name="T5" fmla="*/ 52 h 1024"/>
                <a:gd name="T6" fmla="*/ 131 w 999"/>
                <a:gd name="T7" fmla="*/ 420 h 1024"/>
                <a:gd name="T8" fmla="*/ 53 w 999"/>
                <a:gd name="T9" fmla="*/ 682 h 1024"/>
                <a:gd name="T10" fmla="*/ 236 w 999"/>
                <a:gd name="T11" fmla="*/ 866 h 1024"/>
                <a:gd name="T12" fmla="*/ 525 w 999"/>
                <a:gd name="T13" fmla="*/ 945 h 1024"/>
                <a:gd name="T14" fmla="*/ 709 w 999"/>
                <a:gd name="T15" fmla="*/ 997 h 1024"/>
                <a:gd name="T16" fmla="*/ 840 w 999"/>
                <a:gd name="T17" fmla="*/ 1023 h 1024"/>
                <a:gd name="T18" fmla="*/ 840 w 999"/>
                <a:gd name="T19" fmla="*/ 1023 h 1024"/>
                <a:gd name="T20" fmla="*/ 945 w 999"/>
                <a:gd name="T21" fmla="*/ 971 h 1024"/>
                <a:gd name="T22" fmla="*/ 998 w 999"/>
                <a:gd name="T23" fmla="*/ 708 h 1024"/>
                <a:gd name="T24" fmla="*/ 840 w 999"/>
                <a:gd name="T25" fmla="*/ 105 h 1024"/>
                <a:gd name="T26" fmla="*/ 683 w 999"/>
                <a:gd name="T27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9" h="1024">
                  <a:moveTo>
                    <a:pt x="683" y="0"/>
                  </a:moveTo>
                  <a:lnTo>
                    <a:pt x="683" y="0"/>
                  </a:lnTo>
                  <a:cubicBezTo>
                    <a:pt x="630" y="0"/>
                    <a:pt x="578" y="26"/>
                    <a:pt x="551" y="52"/>
                  </a:cubicBezTo>
                  <a:cubicBezTo>
                    <a:pt x="420" y="184"/>
                    <a:pt x="289" y="315"/>
                    <a:pt x="131" y="420"/>
                  </a:cubicBezTo>
                  <a:cubicBezTo>
                    <a:pt x="105" y="446"/>
                    <a:pt x="0" y="551"/>
                    <a:pt x="53" y="682"/>
                  </a:cubicBezTo>
                  <a:cubicBezTo>
                    <a:pt x="79" y="813"/>
                    <a:pt x="184" y="840"/>
                    <a:pt x="236" y="866"/>
                  </a:cubicBezTo>
                  <a:cubicBezTo>
                    <a:pt x="341" y="892"/>
                    <a:pt x="446" y="918"/>
                    <a:pt x="525" y="945"/>
                  </a:cubicBezTo>
                  <a:cubicBezTo>
                    <a:pt x="709" y="997"/>
                    <a:pt x="709" y="997"/>
                    <a:pt x="709" y="997"/>
                  </a:cubicBezTo>
                  <a:cubicBezTo>
                    <a:pt x="761" y="1023"/>
                    <a:pt x="788" y="1023"/>
                    <a:pt x="840" y="1023"/>
                  </a:cubicBezTo>
                  <a:lnTo>
                    <a:pt x="840" y="1023"/>
                  </a:lnTo>
                  <a:cubicBezTo>
                    <a:pt x="893" y="1023"/>
                    <a:pt x="919" y="997"/>
                    <a:pt x="945" y="971"/>
                  </a:cubicBezTo>
                  <a:cubicBezTo>
                    <a:pt x="998" y="918"/>
                    <a:pt x="998" y="840"/>
                    <a:pt x="998" y="708"/>
                  </a:cubicBezTo>
                  <a:cubicBezTo>
                    <a:pt x="998" y="525"/>
                    <a:pt x="945" y="315"/>
                    <a:pt x="840" y="105"/>
                  </a:cubicBezTo>
                  <a:cubicBezTo>
                    <a:pt x="788" y="26"/>
                    <a:pt x="735" y="0"/>
                    <a:pt x="683" y="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782CE8D2-2994-413C-9A75-AB01F40E7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438" y="1761476"/>
              <a:ext cx="91105" cy="75127"/>
            </a:xfrm>
            <a:custGeom>
              <a:avLst/>
              <a:gdLst>
                <a:gd name="T0" fmla="*/ 1024 w 1183"/>
                <a:gd name="T1" fmla="*/ 552 h 973"/>
                <a:gd name="T2" fmla="*/ 1024 w 1183"/>
                <a:gd name="T3" fmla="*/ 552 h 973"/>
                <a:gd name="T4" fmla="*/ 788 w 1183"/>
                <a:gd name="T5" fmla="*/ 132 h 973"/>
                <a:gd name="T6" fmla="*/ 578 w 1183"/>
                <a:gd name="T7" fmla="*/ 0 h 973"/>
                <a:gd name="T8" fmla="*/ 394 w 1183"/>
                <a:gd name="T9" fmla="*/ 132 h 973"/>
                <a:gd name="T10" fmla="*/ 158 w 1183"/>
                <a:gd name="T11" fmla="*/ 552 h 973"/>
                <a:gd name="T12" fmla="*/ 79 w 1183"/>
                <a:gd name="T13" fmla="*/ 709 h 973"/>
                <a:gd name="T14" fmla="*/ 0 w 1183"/>
                <a:gd name="T15" fmla="*/ 840 h 973"/>
                <a:gd name="T16" fmla="*/ 132 w 1183"/>
                <a:gd name="T17" fmla="*/ 893 h 973"/>
                <a:gd name="T18" fmla="*/ 604 w 1183"/>
                <a:gd name="T19" fmla="*/ 972 h 973"/>
                <a:gd name="T20" fmla="*/ 1050 w 1183"/>
                <a:gd name="T21" fmla="*/ 893 h 973"/>
                <a:gd name="T22" fmla="*/ 1182 w 1183"/>
                <a:gd name="T23" fmla="*/ 840 h 973"/>
                <a:gd name="T24" fmla="*/ 1129 w 1183"/>
                <a:gd name="T25" fmla="*/ 709 h 973"/>
                <a:gd name="T26" fmla="*/ 1024 w 1183"/>
                <a:gd name="T27" fmla="*/ 552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3" h="973">
                  <a:moveTo>
                    <a:pt x="1024" y="552"/>
                  </a:moveTo>
                  <a:lnTo>
                    <a:pt x="1024" y="552"/>
                  </a:lnTo>
                  <a:cubicBezTo>
                    <a:pt x="945" y="420"/>
                    <a:pt x="867" y="263"/>
                    <a:pt x="788" y="132"/>
                  </a:cubicBezTo>
                  <a:cubicBezTo>
                    <a:pt x="762" y="53"/>
                    <a:pt x="683" y="0"/>
                    <a:pt x="578" y="0"/>
                  </a:cubicBezTo>
                  <a:cubicBezTo>
                    <a:pt x="499" y="0"/>
                    <a:pt x="447" y="53"/>
                    <a:pt x="394" y="132"/>
                  </a:cubicBezTo>
                  <a:cubicBezTo>
                    <a:pt x="315" y="263"/>
                    <a:pt x="237" y="394"/>
                    <a:pt x="158" y="552"/>
                  </a:cubicBezTo>
                  <a:cubicBezTo>
                    <a:pt x="132" y="604"/>
                    <a:pt x="105" y="657"/>
                    <a:pt x="79" y="709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32" y="893"/>
                    <a:pt x="132" y="893"/>
                    <a:pt x="132" y="893"/>
                  </a:cubicBezTo>
                  <a:cubicBezTo>
                    <a:pt x="315" y="945"/>
                    <a:pt x="447" y="972"/>
                    <a:pt x="604" y="972"/>
                  </a:cubicBezTo>
                  <a:cubicBezTo>
                    <a:pt x="762" y="972"/>
                    <a:pt x="893" y="945"/>
                    <a:pt x="1050" y="893"/>
                  </a:cubicBezTo>
                  <a:cubicBezTo>
                    <a:pt x="1182" y="840"/>
                    <a:pt x="1182" y="840"/>
                    <a:pt x="1182" y="840"/>
                  </a:cubicBezTo>
                  <a:cubicBezTo>
                    <a:pt x="1129" y="709"/>
                    <a:pt x="1129" y="709"/>
                    <a:pt x="1129" y="709"/>
                  </a:cubicBezTo>
                  <a:cubicBezTo>
                    <a:pt x="1077" y="657"/>
                    <a:pt x="1050" y="604"/>
                    <a:pt x="1024" y="552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36E0D393-0C9A-4F5C-B90C-C81E79278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370" y="1486463"/>
              <a:ext cx="473539" cy="457223"/>
            </a:xfrm>
            <a:custGeom>
              <a:avLst/>
              <a:gdLst>
                <a:gd name="T0" fmla="*/ 6116 w 6143"/>
                <a:gd name="T1" fmla="*/ 3569 h 5933"/>
                <a:gd name="T2" fmla="*/ 5302 w 6143"/>
                <a:gd name="T3" fmla="*/ 1024 h 5933"/>
                <a:gd name="T4" fmla="*/ 2835 w 6143"/>
                <a:gd name="T5" fmla="*/ 79 h 5933"/>
                <a:gd name="T6" fmla="*/ 525 w 6143"/>
                <a:gd name="T7" fmla="*/ 1418 h 5933"/>
                <a:gd name="T8" fmla="*/ 131 w 6143"/>
                <a:gd name="T9" fmla="*/ 3989 h 5933"/>
                <a:gd name="T10" fmla="*/ 1942 w 6143"/>
                <a:gd name="T11" fmla="*/ 5932 h 5933"/>
                <a:gd name="T12" fmla="*/ 4226 w 6143"/>
                <a:gd name="T13" fmla="*/ 5932 h 5933"/>
                <a:gd name="T14" fmla="*/ 4751 w 6143"/>
                <a:gd name="T15" fmla="*/ 5538 h 5933"/>
                <a:gd name="T16" fmla="*/ 6116 w 6143"/>
                <a:gd name="T17" fmla="*/ 3569 h 5933"/>
                <a:gd name="T18" fmla="*/ 5302 w 6143"/>
                <a:gd name="T19" fmla="*/ 3596 h 5933"/>
                <a:gd name="T20" fmla="*/ 4961 w 6143"/>
                <a:gd name="T21" fmla="*/ 3622 h 5933"/>
                <a:gd name="T22" fmla="*/ 4620 w 6143"/>
                <a:gd name="T23" fmla="*/ 3674 h 5933"/>
                <a:gd name="T24" fmla="*/ 3937 w 6143"/>
                <a:gd name="T25" fmla="*/ 4646 h 5933"/>
                <a:gd name="T26" fmla="*/ 4121 w 6143"/>
                <a:gd name="T27" fmla="*/ 4961 h 5933"/>
                <a:gd name="T28" fmla="*/ 3911 w 6143"/>
                <a:gd name="T29" fmla="*/ 5092 h 5933"/>
                <a:gd name="T30" fmla="*/ 3753 w 6143"/>
                <a:gd name="T31" fmla="*/ 4751 h 5933"/>
                <a:gd name="T32" fmla="*/ 2625 w 6143"/>
                <a:gd name="T33" fmla="*/ 4672 h 5933"/>
                <a:gd name="T34" fmla="*/ 2310 w 6143"/>
                <a:gd name="T35" fmla="*/ 4987 h 5933"/>
                <a:gd name="T36" fmla="*/ 2073 w 6143"/>
                <a:gd name="T37" fmla="*/ 5118 h 5933"/>
                <a:gd name="T38" fmla="*/ 2152 w 6143"/>
                <a:gd name="T39" fmla="*/ 4751 h 5933"/>
                <a:gd name="T40" fmla="*/ 2178 w 6143"/>
                <a:gd name="T41" fmla="*/ 4462 h 5933"/>
                <a:gd name="T42" fmla="*/ 1365 w 6143"/>
                <a:gd name="T43" fmla="*/ 3569 h 5933"/>
                <a:gd name="T44" fmla="*/ 1023 w 6143"/>
                <a:gd name="T45" fmla="*/ 3674 h 5933"/>
                <a:gd name="T46" fmla="*/ 971 w 6143"/>
                <a:gd name="T47" fmla="*/ 3438 h 5933"/>
                <a:gd name="T48" fmla="*/ 1443 w 6143"/>
                <a:gd name="T49" fmla="*/ 3176 h 5933"/>
                <a:gd name="T50" fmla="*/ 1601 w 6143"/>
                <a:gd name="T51" fmla="*/ 2047 h 5933"/>
                <a:gd name="T52" fmla="*/ 1312 w 6143"/>
                <a:gd name="T53" fmla="*/ 1837 h 5933"/>
                <a:gd name="T54" fmla="*/ 1470 w 6143"/>
                <a:gd name="T55" fmla="*/ 1627 h 5933"/>
                <a:gd name="T56" fmla="*/ 1706 w 6143"/>
                <a:gd name="T57" fmla="*/ 1890 h 5933"/>
                <a:gd name="T58" fmla="*/ 2808 w 6143"/>
                <a:gd name="T59" fmla="*/ 1470 h 5933"/>
                <a:gd name="T60" fmla="*/ 2940 w 6143"/>
                <a:gd name="T61" fmla="*/ 998 h 5933"/>
                <a:gd name="T62" fmla="*/ 3123 w 6143"/>
                <a:gd name="T63" fmla="*/ 840 h 5933"/>
                <a:gd name="T64" fmla="*/ 3176 w 6143"/>
                <a:gd name="T65" fmla="*/ 1260 h 5933"/>
                <a:gd name="T66" fmla="*/ 4173 w 6143"/>
                <a:gd name="T67" fmla="*/ 1864 h 5933"/>
                <a:gd name="T68" fmla="*/ 4620 w 6143"/>
                <a:gd name="T69" fmla="*/ 1680 h 5933"/>
                <a:gd name="T70" fmla="*/ 4882 w 6143"/>
                <a:gd name="T71" fmla="*/ 1732 h 5933"/>
                <a:gd name="T72" fmla="*/ 4541 w 6143"/>
                <a:gd name="T73" fmla="*/ 2021 h 5933"/>
                <a:gd name="T74" fmla="*/ 4698 w 6143"/>
                <a:gd name="T75" fmla="*/ 3228 h 5933"/>
                <a:gd name="T76" fmla="*/ 5066 w 6143"/>
                <a:gd name="T77" fmla="*/ 3438 h 5933"/>
                <a:gd name="T78" fmla="*/ 5302 w 6143"/>
                <a:gd name="T79" fmla="*/ 3596 h 5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43" h="5933">
                  <a:moveTo>
                    <a:pt x="6116" y="3569"/>
                  </a:moveTo>
                  <a:lnTo>
                    <a:pt x="6116" y="3569"/>
                  </a:lnTo>
                  <a:cubicBezTo>
                    <a:pt x="5932" y="2861"/>
                    <a:pt x="5775" y="2126"/>
                    <a:pt x="5617" y="1391"/>
                  </a:cubicBezTo>
                  <a:cubicBezTo>
                    <a:pt x="5565" y="1234"/>
                    <a:pt x="5460" y="1103"/>
                    <a:pt x="5302" y="1024"/>
                  </a:cubicBezTo>
                  <a:cubicBezTo>
                    <a:pt x="4646" y="709"/>
                    <a:pt x="3990" y="394"/>
                    <a:pt x="3307" y="79"/>
                  </a:cubicBezTo>
                  <a:cubicBezTo>
                    <a:pt x="3150" y="0"/>
                    <a:pt x="2992" y="0"/>
                    <a:pt x="2835" y="79"/>
                  </a:cubicBezTo>
                  <a:cubicBezTo>
                    <a:pt x="2178" y="394"/>
                    <a:pt x="1522" y="709"/>
                    <a:pt x="866" y="1024"/>
                  </a:cubicBezTo>
                  <a:cubicBezTo>
                    <a:pt x="682" y="1103"/>
                    <a:pt x="577" y="1234"/>
                    <a:pt x="525" y="1418"/>
                  </a:cubicBezTo>
                  <a:cubicBezTo>
                    <a:pt x="367" y="2126"/>
                    <a:pt x="210" y="2861"/>
                    <a:pt x="52" y="3569"/>
                  </a:cubicBezTo>
                  <a:cubicBezTo>
                    <a:pt x="0" y="3727"/>
                    <a:pt x="26" y="3858"/>
                    <a:pt x="131" y="3989"/>
                  </a:cubicBezTo>
                  <a:cubicBezTo>
                    <a:pt x="603" y="4567"/>
                    <a:pt x="1076" y="5171"/>
                    <a:pt x="1548" y="5748"/>
                  </a:cubicBezTo>
                  <a:cubicBezTo>
                    <a:pt x="1653" y="5879"/>
                    <a:pt x="1785" y="5932"/>
                    <a:pt x="1942" y="5932"/>
                  </a:cubicBezTo>
                  <a:cubicBezTo>
                    <a:pt x="2336" y="5932"/>
                    <a:pt x="2703" y="5932"/>
                    <a:pt x="3071" y="5932"/>
                  </a:cubicBezTo>
                  <a:cubicBezTo>
                    <a:pt x="3465" y="5932"/>
                    <a:pt x="3832" y="5932"/>
                    <a:pt x="4226" y="5932"/>
                  </a:cubicBezTo>
                  <a:cubicBezTo>
                    <a:pt x="4383" y="5932"/>
                    <a:pt x="4488" y="5879"/>
                    <a:pt x="4593" y="5748"/>
                  </a:cubicBezTo>
                  <a:cubicBezTo>
                    <a:pt x="4646" y="5696"/>
                    <a:pt x="4698" y="5617"/>
                    <a:pt x="4751" y="5538"/>
                  </a:cubicBezTo>
                  <a:cubicBezTo>
                    <a:pt x="5171" y="5013"/>
                    <a:pt x="5591" y="4514"/>
                    <a:pt x="6011" y="3989"/>
                  </a:cubicBezTo>
                  <a:cubicBezTo>
                    <a:pt x="6116" y="3858"/>
                    <a:pt x="6142" y="3727"/>
                    <a:pt x="6116" y="3569"/>
                  </a:cubicBezTo>
                  <a:close/>
                  <a:moveTo>
                    <a:pt x="5302" y="3596"/>
                  </a:moveTo>
                  <a:lnTo>
                    <a:pt x="5302" y="3596"/>
                  </a:lnTo>
                  <a:cubicBezTo>
                    <a:pt x="5276" y="3674"/>
                    <a:pt x="5223" y="3701"/>
                    <a:pt x="5145" y="3674"/>
                  </a:cubicBezTo>
                  <a:cubicBezTo>
                    <a:pt x="5066" y="3674"/>
                    <a:pt x="5013" y="3648"/>
                    <a:pt x="4961" y="3622"/>
                  </a:cubicBezTo>
                  <a:cubicBezTo>
                    <a:pt x="4908" y="3596"/>
                    <a:pt x="4856" y="3569"/>
                    <a:pt x="4803" y="3569"/>
                  </a:cubicBezTo>
                  <a:cubicBezTo>
                    <a:pt x="4725" y="3569"/>
                    <a:pt x="4646" y="3569"/>
                    <a:pt x="4620" y="3674"/>
                  </a:cubicBezTo>
                  <a:cubicBezTo>
                    <a:pt x="4488" y="3989"/>
                    <a:pt x="4278" y="4252"/>
                    <a:pt x="4016" y="4436"/>
                  </a:cubicBezTo>
                  <a:cubicBezTo>
                    <a:pt x="3911" y="4488"/>
                    <a:pt x="3911" y="4567"/>
                    <a:pt x="3937" y="4646"/>
                  </a:cubicBezTo>
                  <a:cubicBezTo>
                    <a:pt x="3963" y="4724"/>
                    <a:pt x="4016" y="4803"/>
                    <a:pt x="4068" y="4882"/>
                  </a:cubicBezTo>
                  <a:cubicBezTo>
                    <a:pt x="4095" y="4908"/>
                    <a:pt x="4121" y="4934"/>
                    <a:pt x="4121" y="4961"/>
                  </a:cubicBezTo>
                  <a:cubicBezTo>
                    <a:pt x="4147" y="5039"/>
                    <a:pt x="4147" y="5092"/>
                    <a:pt x="4068" y="5144"/>
                  </a:cubicBezTo>
                  <a:cubicBezTo>
                    <a:pt x="4016" y="5171"/>
                    <a:pt x="3963" y="5144"/>
                    <a:pt x="3911" y="5092"/>
                  </a:cubicBezTo>
                  <a:cubicBezTo>
                    <a:pt x="3885" y="5039"/>
                    <a:pt x="3858" y="4987"/>
                    <a:pt x="3858" y="4934"/>
                  </a:cubicBezTo>
                  <a:cubicBezTo>
                    <a:pt x="3832" y="4882"/>
                    <a:pt x="3806" y="4803"/>
                    <a:pt x="3753" y="4751"/>
                  </a:cubicBezTo>
                  <a:cubicBezTo>
                    <a:pt x="3727" y="4672"/>
                    <a:pt x="3675" y="4619"/>
                    <a:pt x="3570" y="4646"/>
                  </a:cubicBezTo>
                  <a:cubicBezTo>
                    <a:pt x="3255" y="4751"/>
                    <a:pt x="2940" y="4751"/>
                    <a:pt x="2625" y="4672"/>
                  </a:cubicBezTo>
                  <a:cubicBezTo>
                    <a:pt x="2493" y="4619"/>
                    <a:pt x="2441" y="4646"/>
                    <a:pt x="2388" y="4751"/>
                  </a:cubicBezTo>
                  <a:cubicBezTo>
                    <a:pt x="2362" y="4829"/>
                    <a:pt x="2336" y="4908"/>
                    <a:pt x="2310" y="4987"/>
                  </a:cubicBezTo>
                  <a:cubicBezTo>
                    <a:pt x="2283" y="5013"/>
                    <a:pt x="2283" y="5039"/>
                    <a:pt x="2257" y="5066"/>
                  </a:cubicBezTo>
                  <a:cubicBezTo>
                    <a:pt x="2205" y="5118"/>
                    <a:pt x="2152" y="5171"/>
                    <a:pt x="2073" y="5118"/>
                  </a:cubicBezTo>
                  <a:cubicBezTo>
                    <a:pt x="1995" y="5092"/>
                    <a:pt x="1995" y="5013"/>
                    <a:pt x="2047" y="4934"/>
                  </a:cubicBezTo>
                  <a:cubicBezTo>
                    <a:pt x="2073" y="4882"/>
                    <a:pt x="2126" y="4803"/>
                    <a:pt x="2152" y="4751"/>
                  </a:cubicBezTo>
                  <a:cubicBezTo>
                    <a:pt x="2205" y="4672"/>
                    <a:pt x="2231" y="4593"/>
                    <a:pt x="2231" y="4514"/>
                  </a:cubicBezTo>
                  <a:cubicBezTo>
                    <a:pt x="2231" y="4488"/>
                    <a:pt x="2205" y="4462"/>
                    <a:pt x="2178" y="4462"/>
                  </a:cubicBezTo>
                  <a:cubicBezTo>
                    <a:pt x="1890" y="4252"/>
                    <a:pt x="1653" y="3989"/>
                    <a:pt x="1548" y="3648"/>
                  </a:cubicBezTo>
                  <a:cubicBezTo>
                    <a:pt x="1496" y="3569"/>
                    <a:pt x="1417" y="3569"/>
                    <a:pt x="1365" y="3569"/>
                  </a:cubicBezTo>
                  <a:cubicBezTo>
                    <a:pt x="1286" y="3569"/>
                    <a:pt x="1207" y="3622"/>
                    <a:pt x="1155" y="3648"/>
                  </a:cubicBezTo>
                  <a:cubicBezTo>
                    <a:pt x="1102" y="3648"/>
                    <a:pt x="1076" y="3674"/>
                    <a:pt x="1023" y="3674"/>
                  </a:cubicBezTo>
                  <a:cubicBezTo>
                    <a:pt x="945" y="3701"/>
                    <a:pt x="866" y="3674"/>
                    <a:pt x="840" y="3596"/>
                  </a:cubicBezTo>
                  <a:cubicBezTo>
                    <a:pt x="840" y="3517"/>
                    <a:pt x="892" y="3438"/>
                    <a:pt x="971" y="3438"/>
                  </a:cubicBezTo>
                  <a:cubicBezTo>
                    <a:pt x="1076" y="3412"/>
                    <a:pt x="1155" y="3412"/>
                    <a:pt x="1260" y="3386"/>
                  </a:cubicBezTo>
                  <a:cubicBezTo>
                    <a:pt x="1417" y="3360"/>
                    <a:pt x="1443" y="3333"/>
                    <a:pt x="1443" y="3176"/>
                  </a:cubicBezTo>
                  <a:cubicBezTo>
                    <a:pt x="1417" y="2835"/>
                    <a:pt x="1470" y="2546"/>
                    <a:pt x="1653" y="2257"/>
                  </a:cubicBezTo>
                  <a:cubicBezTo>
                    <a:pt x="1706" y="2152"/>
                    <a:pt x="1680" y="2100"/>
                    <a:pt x="1601" y="2047"/>
                  </a:cubicBezTo>
                  <a:cubicBezTo>
                    <a:pt x="1548" y="1995"/>
                    <a:pt x="1470" y="1942"/>
                    <a:pt x="1417" y="1916"/>
                  </a:cubicBezTo>
                  <a:cubicBezTo>
                    <a:pt x="1365" y="1890"/>
                    <a:pt x="1338" y="1864"/>
                    <a:pt x="1312" y="1837"/>
                  </a:cubicBezTo>
                  <a:cubicBezTo>
                    <a:pt x="1260" y="1785"/>
                    <a:pt x="1233" y="1706"/>
                    <a:pt x="1286" y="1654"/>
                  </a:cubicBezTo>
                  <a:cubicBezTo>
                    <a:pt x="1338" y="1601"/>
                    <a:pt x="1391" y="1601"/>
                    <a:pt x="1470" y="1627"/>
                  </a:cubicBezTo>
                  <a:cubicBezTo>
                    <a:pt x="1496" y="1654"/>
                    <a:pt x="1522" y="1706"/>
                    <a:pt x="1548" y="1732"/>
                  </a:cubicBezTo>
                  <a:cubicBezTo>
                    <a:pt x="1601" y="1785"/>
                    <a:pt x="1653" y="1837"/>
                    <a:pt x="1706" y="1890"/>
                  </a:cubicBezTo>
                  <a:cubicBezTo>
                    <a:pt x="1811" y="1942"/>
                    <a:pt x="1863" y="1942"/>
                    <a:pt x="1942" y="1864"/>
                  </a:cubicBezTo>
                  <a:cubicBezTo>
                    <a:pt x="2205" y="1654"/>
                    <a:pt x="2467" y="1496"/>
                    <a:pt x="2808" y="1470"/>
                  </a:cubicBezTo>
                  <a:cubicBezTo>
                    <a:pt x="2913" y="1444"/>
                    <a:pt x="2966" y="1365"/>
                    <a:pt x="2966" y="1234"/>
                  </a:cubicBezTo>
                  <a:cubicBezTo>
                    <a:pt x="2966" y="1155"/>
                    <a:pt x="2940" y="1076"/>
                    <a:pt x="2940" y="998"/>
                  </a:cubicBezTo>
                  <a:cubicBezTo>
                    <a:pt x="2940" y="919"/>
                    <a:pt x="2940" y="866"/>
                    <a:pt x="2992" y="840"/>
                  </a:cubicBezTo>
                  <a:cubicBezTo>
                    <a:pt x="3045" y="814"/>
                    <a:pt x="3097" y="788"/>
                    <a:pt x="3123" y="840"/>
                  </a:cubicBezTo>
                  <a:cubicBezTo>
                    <a:pt x="3202" y="866"/>
                    <a:pt x="3202" y="919"/>
                    <a:pt x="3202" y="998"/>
                  </a:cubicBezTo>
                  <a:cubicBezTo>
                    <a:pt x="3176" y="1076"/>
                    <a:pt x="3176" y="1181"/>
                    <a:pt x="3176" y="1260"/>
                  </a:cubicBezTo>
                  <a:cubicBezTo>
                    <a:pt x="3150" y="1391"/>
                    <a:pt x="3202" y="1444"/>
                    <a:pt x="3333" y="1470"/>
                  </a:cubicBezTo>
                  <a:cubicBezTo>
                    <a:pt x="3648" y="1523"/>
                    <a:pt x="3937" y="1654"/>
                    <a:pt x="4173" y="1864"/>
                  </a:cubicBezTo>
                  <a:cubicBezTo>
                    <a:pt x="4252" y="1969"/>
                    <a:pt x="4305" y="1969"/>
                    <a:pt x="4410" y="1890"/>
                  </a:cubicBezTo>
                  <a:cubicBezTo>
                    <a:pt x="4488" y="1837"/>
                    <a:pt x="4541" y="1759"/>
                    <a:pt x="4620" y="1680"/>
                  </a:cubicBezTo>
                  <a:cubicBezTo>
                    <a:pt x="4672" y="1654"/>
                    <a:pt x="4725" y="1601"/>
                    <a:pt x="4803" y="1627"/>
                  </a:cubicBezTo>
                  <a:cubicBezTo>
                    <a:pt x="4830" y="1654"/>
                    <a:pt x="4856" y="1680"/>
                    <a:pt x="4882" y="1732"/>
                  </a:cubicBezTo>
                  <a:cubicBezTo>
                    <a:pt x="4882" y="1811"/>
                    <a:pt x="4830" y="1864"/>
                    <a:pt x="4777" y="1890"/>
                  </a:cubicBezTo>
                  <a:cubicBezTo>
                    <a:pt x="4698" y="1942"/>
                    <a:pt x="4620" y="1969"/>
                    <a:pt x="4541" y="2021"/>
                  </a:cubicBezTo>
                  <a:cubicBezTo>
                    <a:pt x="4436" y="2100"/>
                    <a:pt x="4436" y="2179"/>
                    <a:pt x="4488" y="2284"/>
                  </a:cubicBezTo>
                  <a:cubicBezTo>
                    <a:pt x="4646" y="2572"/>
                    <a:pt x="4725" y="2887"/>
                    <a:pt x="4698" y="3228"/>
                  </a:cubicBezTo>
                  <a:cubicBezTo>
                    <a:pt x="4698" y="3333"/>
                    <a:pt x="4751" y="3386"/>
                    <a:pt x="4830" y="3386"/>
                  </a:cubicBezTo>
                  <a:cubicBezTo>
                    <a:pt x="4908" y="3412"/>
                    <a:pt x="4987" y="3412"/>
                    <a:pt x="5066" y="3438"/>
                  </a:cubicBezTo>
                  <a:cubicBezTo>
                    <a:pt x="5118" y="3438"/>
                    <a:pt x="5171" y="3438"/>
                    <a:pt x="5223" y="3465"/>
                  </a:cubicBezTo>
                  <a:cubicBezTo>
                    <a:pt x="5276" y="3491"/>
                    <a:pt x="5328" y="3543"/>
                    <a:pt x="5302" y="3596"/>
                  </a:cubicBezTo>
                  <a:close/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30E2F7DC-87DE-4D8A-9E09-0702AB965D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446" y="1739380"/>
              <a:ext cx="82946" cy="84986"/>
            </a:xfrm>
            <a:custGeom>
              <a:avLst/>
              <a:gdLst>
                <a:gd name="T0" fmla="*/ 892 w 1077"/>
                <a:gd name="T1" fmla="*/ 131 h 1103"/>
                <a:gd name="T2" fmla="*/ 892 w 1077"/>
                <a:gd name="T3" fmla="*/ 131 h 1103"/>
                <a:gd name="T4" fmla="*/ 630 w 1077"/>
                <a:gd name="T5" fmla="*/ 79 h 1103"/>
                <a:gd name="T6" fmla="*/ 315 w 1077"/>
                <a:gd name="T7" fmla="*/ 26 h 1103"/>
                <a:gd name="T8" fmla="*/ 52 w 1077"/>
                <a:gd name="T9" fmla="*/ 131 h 1103"/>
                <a:gd name="T10" fmla="*/ 52 w 1077"/>
                <a:gd name="T11" fmla="*/ 367 h 1103"/>
                <a:gd name="T12" fmla="*/ 236 w 1077"/>
                <a:gd name="T13" fmla="*/ 787 h 1103"/>
                <a:gd name="T14" fmla="*/ 367 w 1077"/>
                <a:gd name="T15" fmla="*/ 1102 h 1103"/>
                <a:gd name="T16" fmla="*/ 472 w 1077"/>
                <a:gd name="T17" fmla="*/ 1023 h 1103"/>
                <a:gd name="T18" fmla="*/ 1024 w 1077"/>
                <a:gd name="T19" fmla="*/ 367 h 1103"/>
                <a:gd name="T20" fmla="*/ 1024 w 1077"/>
                <a:gd name="T21" fmla="*/ 367 h 1103"/>
                <a:gd name="T22" fmla="*/ 1024 w 1077"/>
                <a:gd name="T23" fmla="*/ 210 h 1103"/>
                <a:gd name="T24" fmla="*/ 892 w 1077"/>
                <a:gd name="T25" fmla="*/ 131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7" h="1103">
                  <a:moveTo>
                    <a:pt x="892" y="131"/>
                  </a:moveTo>
                  <a:lnTo>
                    <a:pt x="892" y="131"/>
                  </a:lnTo>
                  <a:cubicBezTo>
                    <a:pt x="814" y="105"/>
                    <a:pt x="735" y="105"/>
                    <a:pt x="630" y="79"/>
                  </a:cubicBezTo>
                  <a:cubicBezTo>
                    <a:pt x="525" y="52"/>
                    <a:pt x="420" y="52"/>
                    <a:pt x="315" y="26"/>
                  </a:cubicBezTo>
                  <a:cubicBezTo>
                    <a:pt x="210" y="0"/>
                    <a:pt x="105" y="52"/>
                    <a:pt x="52" y="131"/>
                  </a:cubicBezTo>
                  <a:cubicBezTo>
                    <a:pt x="26" y="184"/>
                    <a:pt x="0" y="288"/>
                    <a:pt x="52" y="367"/>
                  </a:cubicBezTo>
                  <a:cubicBezTo>
                    <a:pt x="105" y="498"/>
                    <a:pt x="157" y="656"/>
                    <a:pt x="236" y="787"/>
                  </a:cubicBezTo>
                  <a:cubicBezTo>
                    <a:pt x="367" y="1102"/>
                    <a:pt x="367" y="1102"/>
                    <a:pt x="367" y="1102"/>
                  </a:cubicBezTo>
                  <a:cubicBezTo>
                    <a:pt x="472" y="1023"/>
                    <a:pt x="472" y="1023"/>
                    <a:pt x="472" y="1023"/>
                  </a:cubicBezTo>
                  <a:cubicBezTo>
                    <a:pt x="735" y="840"/>
                    <a:pt x="919" y="630"/>
                    <a:pt x="1024" y="367"/>
                  </a:cubicBezTo>
                  <a:lnTo>
                    <a:pt x="1024" y="367"/>
                  </a:lnTo>
                  <a:cubicBezTo>
                    <a:pt x="1050" y="341"/>
                    <a:pt x="1076" y="288"/>
                    <a:pt x="1024" y="210"/>
                  </a:cubicBezTo>
                  <a:cubicBezTo>
                    <a:pt x="1024" y="157"/>
                    <a:pt x="971" y="131"/>
                    <a:pt x="892" y="13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5782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5" y="435822"/>
            <a:ext cx="8250310" cy="394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1228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Container [Build | Stock | Deliver] Pipelines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Oracle </a:t>
            </a:r>
            <a:r>
              <a:rPr lang="en-US" dirty="0" err="1"/>
              <a:t>Wercker</a:t>
            </a:r>
            <a:r>
              <a:rPr lang="en-US" dirty="0"/>
              <a:t> [aka Oracle Container Pipelines Cloud]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66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8" y="1251480"/>
            <a:ext cx="6016302" cy="32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561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Wercker</a:t>
            </a:r>
            <a:r>
              <a:rPr lang="en-US" dirty="0"/>
              <a:t>: Build, Test, Push and Deploy Pipelines for Containers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7" y="1239906"/>
            <a:ext cx="8430987" cy="3316188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3886539" y="896334"/>
            <a:ext cx="707703" cy="637150"/>
            <a:chOff x="3886539" y="896334"/>
            <a:chExt cx="707703" cy="637150"/>
          </a:xfrm>
        </p:grpSpPr>
        <p:grpSp>
          <p:nvGrpSpPr>
            <p:cNvPr id="8" name="Group 7"/>
            <p:cNvGrpSpPr/>
            <p:nvPr/>
          </p:nvGrpSpPr>
          <p:grpSpPr>
            <a:xfrm>
              <a:off x="3886539" y="897603"/>
              <a:ext cx="707703" cy="635881"/>
              <a:chOff x="5765267" y="3162945"/>
              <a:chExt cx="1531380" cy="1226820"/>
            </a:xfrm>
          </p:grpSpPr>
          <p:sp>
            <p:nvSpPr>
              <p:cNvPr id="10" name="Cube 9"/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grpSp>
            <p:nvGrpSpPr>
              <p:cNvPr id="11" name="Group 102"/>
              <p:cNvGrpSpPr>
                <a:grpSpLocks noChangeAspect="1"/>
              </p:cNvGrpSpPr>
              <p:nvPr/>
            </p:nvGrpSpPr>
            <p:grpSpPr bwMode="auto">
              <a:xfrm>
                <a:off x="6001700" y="3624581"/>
                <a:ext cx="172344" cy="352852"/>
                <a:chOff x="4686300" y="1439863"/>
                <a:chExt cx="1577975" cy="2936875"/>
              </a:xfrm>
            </p:grpSpPr>
            <p:sp>
              <p:nvSpPr>
                <p:cNvPr id="15" name="Freeform 1"/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6" name="Freeform 2"/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7" name="Freeform 3"/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8" name="Freeform 4"/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9" name="Freeform 5"/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0" name="Freeform 6"/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1" name="Freeform 7"/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2" name="Freeform 8"/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3" name="Freeform 9"/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4" name="Freeform 10"/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5" name="Freeform 11"/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6" name="Freeform 12"/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7" name="Freeform 13"/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8" name="Freeform 14"/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</p:grpSp>
          <p:sp>
            <p:nvSpPr>
              <p:cNvPr id="12" name="Rounded Rectangle 11"/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pic>
            <p:nvPicPr>
              <p:cNvPr id="13" name="Picture 2" descr="Related imag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362221" y="3500839"/>
                <a:ext cx="576499" cy="6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dirty="0"/>
                  <a:t>µ</a:t>
                </a: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986398" y="896334"/>
              <a:ext cx="268144" cy="158677"/>
            </a:xfrm>
            <a:prstGeom prst="rect">
              <a:avLst/>
            </a:prstGeom>
          </p:spPr>
        </p:pic>
      </p:grpSp>
      <p:grpSp>
        <p:nvGrpSpPr>
          <p:cNvPr id="29" name="Group 102"/>
          <p:cNvGrpSpPr>
            <a:grpSpLocks noChangeAspect="1"/>
          </p:cNvGrpSpPr>
          <p:nvPr/>
        </p:nvGrpSpPr>
        <p:grpSpPr bwMode="auto">
          <a:xfrm>
            <a:off x="347847" y="1249549"/>
            <a:ext cx="172344" cy="352852"/>
            <a:chOff x="4686300" y="1439863"/>
            <a:chExt cx="1577975" cy="2936875"/>
          </a:xfrm>
        </p:grpSpPr>
        <p:sp>
          <p:nvSpPr>
            <p:cNvPr id="30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34639" y="1192449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xtBox 44"/>
          <p:cNvSpPr txBox="1"/>
          <p:nvPr/>
        </p:nvSpPr>
        <p:spPr>
          <a:xfrm>
            <a:off x="708369" y="112580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µ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271230" y="2083413"/>
            <a:ext cx="707703" cy="635881"/>
            <a:chOff x="5765267" y="3162945"/>
            <a:chExt cx="1531380" cy="1226820"/>
          </a:xfrm>
        </p:grpSpPr>
        <p:sp>
          <p:nvSpPr>
            <p:cNvPr id="47" name="Cube 46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48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52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3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4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5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6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7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9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0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1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2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3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4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5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pic>
          <p:nvPicPr>
            <p:cNvPr id="50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34" y="3765532"/>
              <a:ext cx="465058" cy="54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1371089" y="2082144"/>
            <a:ext cx="268144" cy="158677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156211" y="2401264"/>
            <a:ext cx="707703" cy="635881"/>
            <a:chOff x="5765267" y="3162945"/>
            <a:chExt cx="1531380" cy="1226820"/>
          </a:xfrm>
        </p:grpSpPr>
        <p:sp>
          <p:nvSpPr>
            <p:cNvPr id="68" name="Cube 67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69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7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sp>
          <p:nvSpPr>
            <p:cNvPr id="70" name="Rounded Rectangle 69"/>
            <p:cNvSpPr/>
            <p:nvPr/>
          </p:nvSpPr>
          <p:spPr>
            <a:xfrm>
              <a:off x="6188492" y="3567481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pic>
          <p:nvPicPr>
            <p:cNvPr id="7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473" y="396216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6362221" y="3500839"/>
              <a:ext cx="576499" cy="627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/>
                <a:t>µ</a:t>
              </a:r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7241918" y="2413670"/>
            <a:ext cx="268144" cy="1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692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Container Registry for Your Images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build and before run – container images need to be stored</a:t>
            </a:r>
          </a:p>
          <a:p>
            <a:pPr lvl="1"/>
            <a:r>
              <a:rPr lang="en-US" dirty="0"/>
              <a:t>Secure (because runtime artefacts)</a:t>
            </a:r>
          </a:p>
          <a:p>
            <a:pPr lvl="1"/>
            <a:r>
              <a:rPr lang="en-US" dirty="0"/>
              <a:t>Accessible (&amp; low latency) to deployment engine and container runtime </a:t>
            </a:r>
          </a:p>
          <a:p>
            <a:pPr lvl="1"/>
            <a:r>
              <a:rPr lang="en-US" dirty="0"/>
              <a:t>Scalable and Smart (no duplicate images and image layers)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68</a:t>
            </a:fld>
            <a:endParaRPr lang="nl-NL"/>
          </a:p>
        </p:txBody>
      </p:sp>
      <p:grpSp>
        <p:nvGrpSpPr>
          <p:cNvPr id="13" name="Group 12"/>
          <p:cNvGrpSpPr/>
          <p:nvPr/>
        </p:nvGrpSpPr>
        <p:grpSpPr>
          <a:xfrm>
            <a:off x="464821" y="2491740"/>
            <a:ext cx="7843044" cy="2169477"/>
            <a:chOff x="1658487" y="2997903"/>
            <a:chExt cx="6649377" cy="16633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r="39323" b="49842"/>
            <a:stretch/>
          </p:blipFill>
          <p:spPr>
            <a:xfrm>
              <a:off x="1658487" y="2997903"/>
              <a:ext cx="5115693" cy="16633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4312" y="3954412"/>
              <a:ext cx="693552" cy="462368"/>
            </a:xfrm>
            <a:prstGeom prst="rect">
              <a:avLst/>
            </a:prstGeom>
          </p:spPr>
        </p:pic>
        <p:pic>
          <p:nvPicPr>
            <p:cNvPr id="10" name="Picture 2" descr="Image result for oracle container cloud servic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3806" y="3285366"/>
              <a:ext cx="544194" cy="54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10"/>
            <p:cNvSpPr/>
            <p:nvPr/>
          </p:nvSpPr>
          <p:spPr>
            <a:xfrm>
              <a:off x="6848977" y="3481263"/>
              <a:ext cx="580248" cy="272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848977" y="4068483"/>
              <a:ext cx="580248" cy="272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4" name="Picture 2" descr="Image result for container regist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20" y="160720"/>
            <a:ext cx="2173135" cy="140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29" y="4363032"/>
            <a:ext cx="1893733" cy="42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3A66E88-EBEF-4239-AC42-2E55D4046683}"/>
              </a:ext>
            </a:extLst>
          </p:cNvPr>
          <p:cNvGrpSpPr>
            <a:grpSpLocks noChangeAspect="1"/>
          </p:cNvGrpSpPr>
          <p:nvPr/>
        </p:nvGrpSpPr>
        <p:grpSpPr>
          <a:xfrm>
            <a:off x="6283565" y="2677721"/>
            <a:ext cx="432830" cy="356201"/>
            <a:chOff x="5612957" y="941"/>
            <a:chExt cx="2108322" cy="1735063"/>
          </a:xfrm>
        </p:grpSpPr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E0799987-CFC4-4804-B319-CF0C8BA527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902190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0 h 2251"/>
                <a:gd name="T4" fmla="*/ 0 w 2251"/>
                <a:gd name="T5" fmla="*/ 2250 h 2251"/>
                <a:gd name="T6" fmla="*/ 2250 w 2251"/>
                <a:gd name="T7" fmla="*/ 2250 h 2251"/>
                <a:gd name="T8" fmla="*/ 2250 w 2251"/>
                <a:gd name="T9" fmla="*/ 0 h 2251"/>
                <a:gd name="T10" fmla="*/ 0 w 2251"/>
                <a:gd name="T11" fmla="*/ 0 h 2251"/>
                <a:gd name="T12" fmla="*/ 1138 w 2251"/>
                <a:gd name="T13" fmla="*/ 1804 h 2251"/>
                <a:gd name="T14" fmla="*/ 1138 w 2251"/>
                <a:gd name="T15" fmla="*/ 1804 h 2251"/>
                <a:gd name="T16" fmla="*/ 395 w 2251"/>
                <a:gd name="T17" fmla="*/ 1087 h 2251"/>
                <a:gd name="T18" fmla="*/ 1138 w 2251"/>
                <a:gd name="T19" fmla="*/ 344 h 2251"/>
                <a:gd name="T20" fmla="*/ 1879 w 2251"/>
                <a:gd name="T21" fmla="*/ 1087 h 2251"/>
                <a:gd name="T22" fmla="*/ 1138 w 2251"/>
                <a:gd name="T23" fmla="*/ 180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0" y="2250"/>
                    <a:pt x="2250" y="2250"/>
                    <a:pt x="2250" y="2250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8" y="1804"/>
                  </a:moveTo>
                  <a:lnTo>
                    <a:pt x="1138" y="1804"/>
                  </a:lnTo>
                  <a:cubicBezTo>
                    <a:pt x="742" y="1804"/>
                    <a:pt x="395" y="1483"/>
                    <a:pt x="395" y="1087"/>
                  </a:cubicBezTo>
                  <a:cubicBezTo>
                    <a:pt x="395" y="667"/>
                    <a:pt x="742" y="344"/>
                    <a:pt x="1138" y="344"/>
                  </a:cubicBezTo>
                  <a:cubicBezTo>
                    <a:pt x="1533" y="344"/>
                    <a:pt x="1879" y="667"/>
                    <a:pt x="1879" y="1087"/>
                  </a:cubicBezTo>
                  <a:cubicBezTo>
                    <a:pt x="1879" y="1483"/>
                    <a:pt x="1533" y="1804"/>
                    <a:pt x="1138" y="1804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583706EB-DA37-42A3-8B8B-BA3997BF2C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76" y="902190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0 h 2251"/>
                <a:gd name="T4" fmla="*/ 0 w 2252"/>
                <a:gd name="T5" fmla="*/ 2250 h 2251"/>
                <a:gd name="T6" fmla="*/ 2251 w 2252"/>
                <a:gd name="T7" fmla="*/ 2250 h 2251"/>
                <a:gd name="T8" fmla="*/ 2251 w 2252"/>
                <a:gd name="T9" fmla="*/ 0 h 2251"/>
                <a:gd name="T10" fmla="*/ 0 w 2252"/>
                <a:gd name="T11" fmla="*/ 0 h 2251"/>
                <a:gd name="T12" fmla="*/ 1139 w 2252"/>
                <a:gd name="T13" fmla="*/ 1804 h 2251"/>
                <a:gd name="T14" fmla="*/ 1139 w 2252"/>
                <a:gd name="T15" fmla="*/ 1804 h 2251"/>
                <a:gd name="T16" fmla="*/ 396 w 2252"/>
                <a:gd name="T17" fmla="*/ 1087 h 2251"/>
                <a:gd name="T18" fmla="*/ 1139 w 2252"/>
                <a:gd name="T19" fmla="*/ 344 h 2251"/>
                <a:gd name="T20" fmla="*/ 1880 w 2252"/>
                <a:gd name="T21" fmla="*/ 1087 h 2251"/>
                <a:gd name="T22" fmla="*/ 1139 w 2252"/>
                <a:gd name="T23" fmla="*/ 180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1" y="2250"/>
                    <a:pt x="2251" y="2250"/>
                    <a:pt x="2251" y="2250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9" y="1804"/>
                  </a:moveTo>
                  <a:lnTo>
                    <a:pt x="1139" y="1804"/>
                  </a:lnTo>
                  <a:cubicBezTo>
                    <a:pt x="743" y="1804"/>
                    <a:pt x="396" y="1483"/>
                    <a:pt x="396" y="1087"/>
                  </a:cubicBezTo>
                  <a:cubicBezTo>
                    <a:pt x="396" y="667"/>
                    <a:pt x="743" y="344"/>
                    <a:pt x="1139" y="344"/>
                  </a:cubicBezTo>
                  <a:cubicBezTo>
                    <a:pt x="1534" y="344"/>
                    <a:pt x="1880" y="667"/>
                    <a:pt x="1880" y="1087"/>
                  </a:cubicBezTo>
                  <a:cubicBezTo>
                    <a:pt x="1880" y="1483"/>
                    <a:pt x="1534" y="1804"/>
                    <a:pt x="1139" y="1804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CE70423E-7C44-46D8-B0A5-8D8754F2BF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0595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0 h 2253"/>
                <a:gd name="T4" fmla="*/ 0 w 2252"/>
                <a:gd name="T5" fmla="*/ 2252 h 2253"/>
                <a:gd name="T6" fmla="*/ 2251 w 2252"/>
                <a:gd name="T7" fmla="*/ 2252 h 2253"/>
                <a:gd name="T8" fmla="*/ 2251 w 2252"/>
                <a:gd name="T9" fmla="*/ 0 h 2253"/>
                <a:gd name="T10" fmla="*/ 0 w 2252"/>
                <a:gd name="T11" fmla="*/ 0 h 2253"/>
                <a:gd name="T12" fmla="*/ 1138 w 2252"/>
                <a:gd name="T13" fmla="*/ 1806 h 2253"/>
                <a:gd name="T14" fmla="*/ 1138 w 2252"/>
                <a:gd name="T15" fmla="*/ 1806 h 2253"/>
                <a:gd name="T16" fmla="*/ 396 w 2252"/>
                <a:gd name="T17" fmla="*/ 1089 h 2253"/>
                <a:gd name="T18" fmla="*/ 1138 w 2252"/>
                <a:gd name="T19" fmla="*/ 347 h 2253"/>
                <a:gd name="T20" fmla="*/ 1855 w 2252"/>
                <a:gd name="T21" fmla="*/ 1089 h 2253"/>
                <a:gd name="T22" fmla="*/ 1138 w 2252"/>
                <a:gd name="T23" fmla="*/ 1806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0"/>
                  </a:lnTo>
                  <a:cubicBezTo>
                    <a:pt x="0" y="2252"/>
                    <a:pt x="0" y="2252"/>
                    <a:pt x="0" y="2252"/>
                  </a:cubicBezTo>
                  <a:cubicBezTo>
                    <a:pt x="2251" y="2252"/>
                    <a:pt x="2251" y="2252"/>
                    <a:pt x="2251" y="2252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8" y="1806"/>
                  </a:moveTo>
                  <a:lnTo>
                    <a:pt x="1138" y="1806"/>
                  </a:lnTo>
                  <a:cubicBezTo>
                    <a:pt x="718" y="1806"/>
                    <a:pt x="396" y="1485"/>
                    <a:pt x="396" y="1089"/>
                  </a:cubicBezTo>
                  <a:cubicBezTo>
                    <a:pt x="396" y="669"/>
                    <a:pt x="718" y="347"/>
                    <a:pt x="1138" y="347"/>
                  </a:cubicBezTo>
                  <a:cubicBezTo>
                    <a:pt x="1534" y="347"/>
                    <a:pt x="1855" y="669"/>
                    <a:pt x="1855" y="1089"/>
                  </a:cubicBezTo>
                  <a:cubicBezTo>
                    <a:pt x="1855" y="1485"/>
                    <a:pt x="1534" y="1806"/>
                    <a:pt x="1138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9815C62D-DEF9-445F-9916-D47C1B8E49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0 h 2253"/>
                <a:gd name="T4" fmla="*/ 0 w 2252"/>
                <a:gd name="T5" fmla="*/ 2252 h 2253"/>
                <a:gd name="T6" fmla="*/ 2251 w 2252"/>
                <a:gd name="T7" fmla="*/ 2252 h 2253"/>
                <a:gd name="T8" fmla="*/ 2251 w 2252"/>
                <a:gd name="T9" fmla="*/ 0 h 2253"/>
                <a:gd name="T10" fmla="*/ 0 w 2252"/>
                <a:gd name="T11" fmla="*/ 0 h 2253"/>
                <a:gd name="T12" fmla="*/ 1137 w 2252"/>
                <a:gd name="T13" fmla="*/ 1806 h 2253"/>
                <a:gd name="T14" fmla="*/ 1137 w 2252"/>
                <a:gd name="T15" fmla="*/ 1806 h 2253"/>
                <a:gd name="T16" fmla="*/ 395 w 2252"/>
                <a:gd name="T17" fmla="*/ 1089 h 2253"/>
                <a:gd name="T18" fmla="*/ 1137 w 2252"/>
                <a:gd name="T19" fmla="*/ 347 h 2253"/>
                <a:gd name="T20" fmla="*/ 1879 w 2252"/>
                <a:gd name="T21" fmla="*/ 1089 h 2253"/>
                <a:gd name="T22" fmla="*/ 1137 w 2252"/>
                <a:gd name="T23" fmla="*/ 1806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0"/>
                  </a:lnTo>
                  <a:cubicBezTo>
                    <a:pt x="0" y="2252"/>
                    <a:pt x="0" y="2252"/>
                    <a:pt x="0" y="2252"/>
                  </a:cubicBezTo>
                  <a:cubicBezTo>
                    <a:pt x="2251" y="2252"/>
                    <a:pt x="2251" y="2252"/>
                    <a:pt x="2251" y="2252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5"/>
                    <a:pt x="395" y="1089"/>
                  </a:cubicBezTo>
                  <a:cubicBezTo>
                    <a:pt x="395" y="669"/>
                    <a:pt x="741" y="347"/>
                    <a:pt x="1137" y="347"/>
                  </a:cubicBezTo>
                  <a:cubicBezTo>
                    <a:pt x="1533" y="347"/>
                    <a:pt x="1879" y="669"/>
                    <a:pt x="1879" y="1089"/>
                  </a:cubicBezTo>
                  <a:cubicBezTo>
                    <a:pt x="1879" y="1485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F367D1FE-F190-4341-8832-3E6A98163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0 h 2252"/>
                <a:gd name="T4" fmla="*/ 0 w 2252"/>
                <a:gd name="T5" fmla="*/ 2251 h 2252"/>
                <a:gd name="T6" fmla="*/ 2251 w 2252"/>
                <a:gd name="T7" fmla="*/ 2251 h 2252"/>
                <a:gd name="T8" fmla="*/ 2251 w 2252"/>
                <a:gd name="T9" fmla="*/ 0 h 2252"/>
                <a:gd name="T10" fmla="*/ 0 w 2252"/>
                <a:gd name="T11" fmla="*/ 0 h 2252"/>
                <a:gd name="T12" fmla="*/ 1137 w 2252"/>
                <a:gd name="T13" fmla="*/ 1807 h 2252"/>
                <a:gd name="T14" fmla="*/ 1137 w 2252"/>
                <a:gd name="T15" fmla="*/ 1807 h 2252"/>
                <a:gd name="T16" fmla="*/ 396 w 2252"/>
                <a:gd name="T17" fmla="*/ 1089 h 2252"/>
                <a:gd name="T18" fmla="*/ 1137 w 2252"/>
                <a:gd name="T19" fmla="*/ 347 h 2252"/>
                <a:gd name="T20" fmla="*/ 1880 w 2252"/>
                <a:gd name="T21" fmla="*/ 1089 h 2252"/>
                <a:gd name="T22" fmla="*/ 1137 w 2252"/>
                <a:gd name="T23" fmla="*/ 180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0"/>
                  </a:lnTo>
                  <a:cubicBezTo>
                    <a:pt x="0" y="2251"/>
                    <a:pt x="0" y="2251"/>
                    <a:pt x="0" y="2251"/>
                  </a:cubicBezTo>
                  <a:cubicBezTo>
                    <a:pt x="2251" y="2251"/>
                    <a:pt x="2251" y="2251"/>
                    <a:pt x="2251" y="2251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7"/>
                  </a:moveTo>
                  <a:lnTo>
                    <a:pt x="1137" y="1807"/>
                  </a:lnTo>
                  <a:cubicBezTo>
                    <a:pt x="742" y="1807"/>
                    <a:pt x="396" y="1485"/>
                    <a:pt x="396" y="1089"/>
                  </a:cubicBezTo>
                  <a:cubicBezTo>
                    <a:pt x="396" y="668"/>
                    <a:pt x="742" y="347"/>
                    <a:pt x="1137" y="347"/>
                  </a:cubicBezTo>
                  <a:cubicBezTo>
                    <a:pt x="1533" y="347"/>
                    <a:pt x="1880" y="668"/>
                    <a:pt x="1880" y="1089"/>
                  </a:cubicBezTo>
                  <a:cubicBezTo>
                    <a:pt x="1880" y="1485"/>
                    <a:pt x="1533" y="1807"/>
                    <a:pt x="1137" y="1807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E9106BA1-4A45-4FFA-AB64-E0C10BB670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287289"/>
              <a:ext cx="173499" cy="173839"/>
            </a:xfrm>
            <a:custGeom>
              <a:avLst/>
              <a:gdLst>
                <a:gd name="T0" fmla="*/ 0 w 2251"/>
                <a:gd name="T1" fmla="*/ 0 h 2252"/>
                <a:gd name="T2" fmla="*/ 0 w 2251"/>
                <a:gd name="T3" fmla="*/ 0 h 2252"/>
                <a:gd name="T4" fmla="*/ 0 w 2251"/>
                <a:gd name="T5" fmla="*/ 2251 h 2252"/>
                <a:gd name="T6" fmla="*/ 2250 w 2251"/>
                <a:gd name="T7" fmla="*/ 2251 h 2252"/>
                <a:gd name="T8" fmla="*/ 2250 w 2251"/>
                <a:gd name="T9" fmla="*/ 0 h 2252"/>
                <a:gd name="T10" fmla="*/ 0 w 2251"/>
                <a:gd name="T11" fmla="*/ 0 h 2252"/>
                <a:gd name="T12" fmla="*/ 1138 w 2251"/>
                <a:gd name="T13" fmla="*/ 1807 h 2252"/>
                <a:gd name="T14" fmla="*/ 1138 w 2251"/>
                <a:gd name="T15" fmla="*/ 1807 h 2252"/>
                <a:gd name="T16" fmla="*/ 395 w 2251"/>
                <a:gd name="T17" fmla="*/ 1089 h 2252"/>
                <a:gd name="T18" fmla="*/ 1138 w 2251"/>
                <a:gd name="T19" fmla="*/ 347 h 2252"/>
                <a:gd name="T20" fmla="*/ 1879 w 2251"/>
                <a:gd name="T21" fmla="*/ 1089 h 2252"/>
                <a:gd name="T22" fmla="*/ 1138 w 2251"/>
                <a:gd name="T23" fmla="*/ 180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2">
                  <a:moveTo>
                    <a:pt x="0" y="0"/>
                  </a:moveTo>
                  <a:lnTo>
                    <a:pt x="0" y="0"/>
                  </a:lnTo>
                  <a:cubicBezTo>
                    <a:pt x="0" y="2251"/>
                    <a:pt x="0" y="2251"/>
                    <a:pt x="0" y="2251"/>
                  </a:cubicBezTo>
                  <a:cubicBezTo>
                    <a:pt x="2250" y="2251"/>
                    <a:pt x="2250" y="2251"/>
                    <a:pt x="2250" y="2251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8" y="1807"/>
                  </a:moveTo>
                  <a:lnTo>
                    <a:pt x="1138" y="1807"/>
                  </a:lnTo>
                  <a:cubicBezTo>
                    <a:pt x="742" y="1807"/>
                    <a:pt x="395" y="1485"/>
                    <a:pt x="395" y="1089"/>
                  </a:cubicBezTo>
                  <a:cubicBezTo>
                    <a:pt x="395" y="668"/>
                    <a:pt x="742" y="347"/>
                    <a:pt x="1138" y="347"/>
                  </a:cubicBezTo>
                  <a:cubicBezTo>
                    <a:pt x="1533" y="347"/>
                    <a:pt x="1879" y="668"/>
                    <a:pt x="1879" y="1089"/>
                  </a:cubicBezTo>
                  <a:cubicBezTo>
                    <a:pt x="1879" y="1485"/>
                    <a:pt x="1533" y="1807"/>
                    <a:pt x="1138" y="1807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B16F06B7-ADB7-458A-BC3A-4A38E0EDB6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480179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0 h 2251"/>
                <a:gd name="T4" fmla="*/ 0 w 2252"/>
                <a:gd name="T5" fmla="*/ 2250 h 2251"/>
                <a:gd name="T6" fmla="*/ 2251 w 2252"/>
                <a:gd name="T7" fmla="*/ 2250 h 2251"/>
                <a:gd name="T8" fmla="*/ 2251 w 2252"/>
                <a:gd name="T9" fmla="*/ 0 h 2251"/>
                <a:gd name="T10" fmla="*/ 0 w 2252"/>
                <a:gd name="T11" fmla="*/ 0 h 2251"/>
                <a:gd name="T12" fmla="*/ 1137 w 2252"/>
                <a:gd name="T13" fmla="*/ 1806 h 2251"/>
                <a:gd name="T14" fmla="*/ 1137 w 2252"/>
                <a:gd name="T15" fmla="*/ 1806 h 2251"/>
                <a:gd name="T16" fmla="*/ 395 w 2252"/>
                <a:gd name="T17" fmla="*/ 1089 h 2251"/>
                <a:gd name="T18" fmla="*/ 1137 w 2252"/>
                <a:gd name="T19" fmla="*/ 346 h 2251"/>
                <a:gd name="T20" fmla="*/ 1879 w 2252"/>
                <a:gd name="T21" fmla="*/ 1089 h 2251"/>
                <a:gd name="T22" fmla="*/ 1137 w 2252"/>
                <a:gd name="T23" fmla="*/ 1806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1" y="2250"/>
                    <a:pt x="2251" y="2250"/>
                    <a:pt x="2251" y="2250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4"/>
                    <a:pt x="395" y="1089"/>
                  </a:cubicBezTo>
                  <a:cubicBezTo>
                    <a:pt x="395" y="667"/>
                    <a:pt x="741" y="346"/>
                    <a:pt x="1137" y="346"/>
                  </a:cubicBezTo>
                  <a:cubicBezTo>
                    <a:pt x="1533" y="346"/>
                    <a:pt x="1879" y="667"/>
                    <a:pt x="1879" y="1089"/>
                  </a:cubicBezTo>
                  <a:cubicBezTo>
                    <a:pt x="1879" y="1484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838E2D5F-2F93-4B66-9D2F-147E794E1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2296" y="1480179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0 h 2251"/>
                <a:gd name="T4" fmla="*/ 0 w 2251"/>
                <a:gd name="T5" fmla="*/ 2250 h 2251"/>
                <a:gd name="T6" fmla="*/ 2250 w 2251"/>
                <a:gd name="T7" fmla="*/ 2250 h 2251"/>
                <a:gd name="T8" fmla="*/ 2250 w 2251"/>
                <a:gd name="T9" fmla="*/ 0 h 2251"/>
                <a:gd name="T10" fmla="*/ 0 w 2251"/>
                <a:gd name="T11" fmla="*/ 0 h 2251"/>
                <a:gd name="T12" fmla="*/ 1137 w 2251"/>
                <a:gd name="T13" fmla="*/ 1806 h 2251"/>
                <a:gd name="T14" fmla="*/ 1137 w 2251"/>
                <a:gd name="T15" fmla="*/ 1806 h 2251"/>
                <a:gd name="T16" fmla="*/ 395 w 2251"/>
                <a:gd name="T17" fmla="*/ 1089 h 2251"/>
                <a:gd name="T18" fmla="*/ 1137 w 2251"/>
                <a:gd name="T19" fmla="*/ 346 h 2251"/>
                <a:gd name="T20" fmla="*/ 1879 w 2251"/>
                <a:gd name="T21" fmla="*/ 1089 h 2251"/>
                <a:gd name="T22" fmla="*/ 1137 w 2251"/>
                <a:gd name="T23" fmla="*/ 1806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0" y="2250"/>
                    <a:pt x="2250" y="2250"/>
                    <a:pt x="2250" y="2250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4"/>
                    <a:pt x="395" y="1089"/>
                  </a:cubicBezTo>
                  <a:cubicBezTo>
                    <a:pt x="395" y="667"/>
                    <a:pt x="741" y="346"/>
                    <a:pt x="1137" y="346"/>
                  </a:cubicBezTo>
                  <a:cubicBezTo>
                    <a:pt x="1533" y="346"/>
                    <a:pt x="1879" y="667"/>
                    <a:pt x="1879" y="1089"/>
                  </a:cubicBezTo>
                  <a:cubicBezTo>
                    <a:pt x="1879" y="1484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A29AD1FA-72E6-48E9-9C48-A4D8F477B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6567" y="833471"/>
              <a:ext cx="927367" cy="902533"/>
            </a:xfrm>
            <a:custGeom>
              <a:avLst/>
              <a:gdLst>
                <a:gd name="T0" fmla="*/ 10981 w 12021"/>
                <a:gd name="T1" fmla="*/ 0 h 11699"/>
                <a:gd name="T2" fmla="*/ 989 w 12021"/>
                <a:gd name="T3" fmla="*/ 25 h 11699"/>
                <a:gd name="T4" fmla="*/ 25 w 12021"/>
                <a:gd name="T5" fmla="*/ 1039 h 11699"/>
                <a:gd name="T6" fmla="*/ 0 w 12021"/>
                <a:gd name="T7" fmla="*/ 10733 h 11699"/>
                <a:gd name="T8" fmla="*/ 1064 w 12021"/>
                <a:gd name="T9" fmla="*/ 11698 h 11699"/>
                <a:gd name="T10" fmla="*/ 11055 w 12021"/>
                <a:gd name="T11" fmla="*/ 11648 h 11699"/>
                <a:gd name="T12" fmla="*/ 12020 w 12021"/>
                <a:gd name="T13" fmla="*/ 10610 h 11699"/>
                <a:gd name="T14" fmla="*/ 12020 w 12021"/>
                <a:gd name="T15" fmla="*/ 1039 h 11699"/>
                <a:gd name="T16" fmla="*/ 10981 w 12021"/>
                <a:gd name="T17" fmla="*/ 0 h 11699"/>
                <a:gd name="T18" fmla="*/ 11723 w 12021"/>
                <a:gd name="T19" fmla="*/ 10362 h 11699"/>
                <a:gd name="T20" fmla="*/ 10808 w 12021"/>
                <a:gd name="T21" fmla="*/ 11352 h 11699"/>
                <a:gd name="T22" fmla="*/ 1336 w 12021"/>
                <a:gd name="T23" fmla="*/ 11401 h 11699"/>
                <a:gd name="T24" fmla="*/ 297 w 12021"/>
                <a:gd name="T25" fmla="*/ 10486 h 11699"/>
                <a:gd name="T26" fmla="*/ 322 w 12021"/>
                <a:gd name="T27" fmla="*/ 1285 h 11699"/>
                <a:gd name="T28" fmla="*/ 1237 w 12021"/>
                <a:gd name="T29" fmla="*/ 321 h 11699"/>
                <a:gd name="T30" fmla="*/ 10734 w 12021"/>
                <a:gd name="T31" fmla="*/ 297 h 11699"/>
                <a:gd name="T32" fmla="*/ 11723 w 12021"/>
                <a:gd name="T33" fmla="*/ 1285 h 11699"/>
                <a:gd name="T34" fmla="*/ 11723 w 12021"/>
                <a:gd name="T35" fmla="*/ 10362 h 1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21" h="11699">
                  <a:moveTo>
                    <a:pt x="10981" y="0"/>
                  </a:moveTo>
                  <a:lnTo>
                    <a:pt x="989" y="25"/>
                  </a:lnTo>
                  <a:lnTo>
                    <a:pt x="25" y="1039"/>
                  </a:lnTo>
                  <a:lnTo>
                    <a:pt x="0" y="10733"/>
                  </a:lnTo>
                  <a:lnTo>
                    <a:pt x="1064" y="11698"/>
                  </a:lnTo>
                  <a:lnTo>
                    <a:pt x="11055" y="11648"/>
                  </a:lnTo>
                  <a:lnTo>
                    <a:pt x="12020" y="10610"/>
                  </a:lnTo>
                  <a:lnTo>
                    <a:pt x="12020" y="1039"/>
                  </a:lnTo>
                  <a:lnTo>
                    <a:pt x="10981" y="0"/>
                  </a:lnTo>
                  <a:close/>
                  <a:moveTo>
                    <a:pt x="11723" y="10362"/>
                  </a:moveTo>
                  <a:lnTo>
                    <a:pt x="10808" y="11352"/>
                  </a:lnTo>
                  <a:lnTo>
                    <a:pt x="1336" y="11401"/>
                  </a:lnTo>
                  <a:lnTo>
                    <a:pt x="297" y="10486"/>
                  </a:lnTo>
                  <a:lnTo>
                    <a:pt x="322" y="1285"/>
                  </a:lnTo>
                  <a:lnTo>
                    <a:pt x="1237" y="321"/>
                  </a:lnTo>
                  <a:lnTo>
                    <a:pt x="10734" y="297"/>
                  </a:lnTo>
                  <a:lnTo>
                    <a:pt x="11723" y="1285"/>
                  </a:lnTo>
                  <a:lnTo>
                    <a:pt x="11723" y="1036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82A37AD5-CDF3-4790-92CD-49BAD75435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9171" y="1314164"/>
              <a:ext cx="120428" cy="120428"/>
            </a:xfrm>
            <a:custGeom>
              <a:avLst/>
              <a:gdLst>
                <a:gd name="T0" fmla="*/ 1559 w 1560"/>
                <a:gd name="T1" fmla="*/ 792 h 1560"/>
                <a:gd name="T2" fmla="*/ 1559 w 1560"/>
                <a:gd name="T3" fmla="*/ 792 h 1560"/>
                <a:gd name="T4" fmla="*/ 792 w 1560"/>
                <a:gd name="T5" fmla="*/ 1559 h 1560"/>
                <a:gd name="T6" fmla="*/ 0 w 1560"/>
                <a:gd name="T7" fmla="*/ 792 h 1560"/>
                <a:gd name="T8" fmla="*/ 792 w 1560"/>
                <a:gd name="T9" fmla="*/ 0 h 1560"/>
                <a:gd name="T10" fmla="*/ 1559 w 1560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0" h="1560">
                  <a:moveTo>
                    <a:pt x="1559" y="792"/>
                  </a:moveTo>
                  <a:lnTo>
                    <a:pt x="1559" y="792"/>
                  </a:lnTo>
                  <a:cubicBezTo>
                    <a:pt x="1559" y="1212"/>
                    <a:pt x="1212" y="1559"/>
                    <a:pt x="792" y="1559"/>
                  </a:cubicBezTo>
                  <a:cubicBezTo>
                    <a:pt x="372" y="1559"/>
                    <a:pt x="0" y="1212"/>
                    <a:pt x="0" y="792"/>
                  </a:cubicBezTo>
                  <a:cubicBezTo>
                    <a:pt x="0" y="346"/>
                    <a:pt x="372" y="0"/>
                    <a:pt x="792" y="0"/>
                  </a:cubicBezTo>
                  <a:cubicBezTo>
                    <a:pt x="1212" y="0"/>
                    <a:pt x="1559" y="346"/>
                    <a:pt x="1559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Freeform 48">
              <a:extLst>
                <a:ext uri="{FF2B5EF4-FFF2-40B4-BE49-F238E27FC236}">
                  <a16:creationId xmlns:a16="http://schemas.microsoft.com/office/drawing/2014/main" id="{D8CDDE2B-A641-4DE0-BF3C-AEEA8122A9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0595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2251 h 2252"/>
                <a:gd name="T4" fmla="*/ 2251 w 2252"/>
                <a:gd name="T5" fmla="*/ 2251 h 2252"/>
                <a:gd name="T6" fmla="*/ 2251 w 2252"/>
                <a:gd name="T7" fmla="*/ 0 h 2252"/>
                <a:gd name="T8" fmla="*/ 0 w 2252"/>
                <a:gd name="T9" fmla="*/ 0 h 2252"/>
                <a:gd name="T10" fmla="*/ 2202 w 2252"/>
                <a:gd name="T11" fmla="*/ 2202 h 2252"/>
                <a:gd name="T12" fmla="*/ 75 w 2252"/>
                <a:gd name="T13" fmla="*/ 2202 h 2252"/>
                <a:gd name="T14" fmla="*/ 75 w 2252"/>
                <a:gd name="T15" fmla="*/ 75 h 2252"/>
                <a:gd name="T16" fmla="*/ 2202 w 2252"/>
                <a:gd name="T17" fmla="*/ 75 h 2252"/>
                <a:gd name="T18" fmla="*/ 2202 w 2252"/>
                <a:gd name="T19" fmla="*/ 2202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2251"/>
                  </a:lnTo>
                  <a:lnTo>
                    <a:pt x="2251" y="2251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2" y="2202"/>
                  </a:moveTo>
                  <a:lnTo>
                    <a:pt x="75" y="2202"/>
                  </a:lnTo>
                  <a:lnTo>
                    <a:pt x="75" y="75"/>
                  </a:lnTo>
                  <a:lnTo>
                    <a:pt x="2202" y="75"/>
                  </a:lnTo>
                  <a:lnTo>
                    <a:pt x="2202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Freeform 49">
              <a:extLst>
                <a:ext uri="{FF2B5EF4-FFF2-40B4-BE49-F238E27FC236}">
                  <a16:creationId xmlns:a16="http://schemas.microsoft.com/office/drawing/2014/main" id="{18C20496-AC4F-434B-ACDC-ACD2BDC465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545" y="1121615"/>
              <a:ext cx="118387" cy="120428"/>
            </a:xfrm>
            <a:custGeom>
              <a:avLst/>
              <a:gdLst>
                <a:gd name="T0" fmla="*/ 1534 w 1535"/>
                <a:gd name="T1" fmla="*/ 792 h 1559"/>
                <a:gd name="T2" fmla="*/ 1534 w 1535"/>
                <a:gd name="T3" fmla="*/ 792 h 1559"/>
                <a:gd name="T4" fmla="*/ 767 w 1535"/>
                <a:gd name="T5" fmla="*/ 1558 h 1559"/>
                <a:gd name="T6" fmla="*/ 0 w 1535"/>
                <a:gd name="T7" fmla="*/ 792 h 1559"/>
                <a:gd name="T8" fmla="*/ 767 w 1535"/>
                <a:gd name="T9" fmla="*/ 0 h 1559"/>
                <a:gd name="T10" fmla="*/ 1534 w 1535"/>
                <a:gd name="T11" fmla="*/ 792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5" h="1559">
                  <a:moveTo>
                    <a:pt x="1534" y="792"/>
                  </a:moveTo>
                  <a:lnTo>
                    <a:pt x="1534" y="792"/>
                  </a:lnTo>
                  <a:cubicBezTo>
                    <a:pt x="1534" y="1212"/>
                    <a:pt x="1187" y="1558"/>
                    <a:pt x="767" y="1558"/>
                  </a:cubicBezTo>
                  <a:cubicBezTo>
                    <a:pt x="347" y="1558"/>
                    <a:pt x="0" y="1212"/>
                    <a:pt x="0" y="792"/>
                  </a:cubicBezTo>
                  <a:cubicBezTo>
                    <a:pt x="0" y="346"/>
                    <a:pt x="347" y="0"/>
                    <a:pt x="767" y="0"/>
                  </a:cubicBezTo>
                  <a:cubicBezTo>
                    <a:pt x="1187" y="0"/>
                    <a:pt x="1534" y="346"/>
                    <a:pt x="1534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4" name="Freeform 50">
              <a:extLst>
                <a:ext uri="{FF2B5EF4-FFF2-40B4-BE49-F238E27FC236}">
                  <a16:creationId xmlns:a16="http://schemas.microsoft.com/office/drawing/2014/main" id="{A861E41C-261C-417F-9DF5-6F3BDC605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094740"/>
              <a:ext cx="173499" cy="173839"/>
            </a:xfrm>
            <a:custGeom>
              <a:avLst/>
              <a:gdLst>
                <a:gd name="T0" fmla="*/ 0 w 2251"/>
                <a:gd name="T1" fmla="*/ 0 h 2253"/>
                <a:gd name="T2" fmla="*/ 0 w 2251"/>
                <a:gd name="T3" fmla="*/ 2252 h 2253"/>
                <a:gd name="T4" fmla="*/ 2250 w 2251"/>
                <a:gd name="T5" fmla="*/ 2252 h 2253"/>
                <a:gd name="T6" fmla="*/ 2250 w 2251"/>
                <a:gd name="T7" fmla="*/ 0 h 2253"/>
                <a:gd name="T8" fmla="*/ 0 w 2251"/>
                <a:gd name="T9" fmla="*/ 0 h 2253"/>
                <a:gd name="T10" fmla="*/ 2201 w 2251"/>
                <a:gd name="T11" fmla="*/ 2202 h 2253"/>
                <a:gd name="T12" fmla="*/ 74 w 2251"/>
                <a:gd name="T13" fmla="*/ 2202 h 2253"/>
                <a:gd name="T14" fmla="*/ 74 w 2251"/>
                <a:gd name="T15" fmla="*/ 75 h 2253"/>
                <a:gd name="T16" fmla="*/ 2201 w 2251"/>
                <a:gd name="T17" fmla="*/ 75 h 2253"/>
                <a:gd name="T18" fmla="*/ 2201 w 2251"/>
                <a:gd name="T19" fmla="*/ 2202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1" h="2253">
                  <a:moveTo>
                    <a:pt x="0" y="0"/>
                  </a:moveTo>
                  <a:lnTo>
                    <a:pt x="0" y="2252"/>
                  </a:lnTo>
                  <a:lnTo>
                    <a:pt x="2250" y="2252"/>
                  </a:lnTo>
                  <a:lnTo>
                    <a:pt x="2250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5" name="Freeform 51">
              <a:extLst>
                <a:ext uri="{FF2B5EF4-FFF2-40B4-BE49-F238E27FC236}">
                  <a16:creationId xmlns:a16="http://schemas.microsoft.com/office/drawing/2014/main" id="{A73373AE-EDFF-4544-9BF7-6C92B994B8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952" y="1121615"/>
              <a:ext cx="118387" cy="120428"/>
            </a:xfrm>
            <a:custGeom>
              <a:avLst/>
              <a:gdLst>
                <a:gd name="T0" fmla="*/ 1533 w 1534"/>
                <a:gd name="T1" fmla="*/ 792 h 1559"/>
                <a:gd name="T2" fmla="*/ 1533 w 1534"/>
                <a:gd name="T3" fmla="*/ 792 h 1559"/>
                <a:gd name="T4" fmla="*/ 767 w 1534"/>
                <a:gd name="T5" fmla="*/ 1558 h 1559"/>
                <a:gd name="T6" fmla="*/ 0 w 1534"/>
                <a:gd name="T7" fmla="*/ 792 h 1559"/>
                <a:gd name="T8" fmla="*/ 767 w 1534"/>
                <a:gd name="T9" fmla="*/ 0 h 1559"/>
                <a:gd name="T10" fmla="*/ 1533 w 1534"/>
                <a:gd name="T11" fmla="*/ 792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59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7" y="1558"/>
                    <a:pt x="767" y="1558"/>
                  </a:cubicBezTo>
                  <a:cubicBezTo>
                    <a:pt x="346" y="1558"/>
                    <a:pt x="0" y="1212"/>
                    <a:pt x="0" y="792"/>
                  </a:cubicBezTo>
                  <a:cubicBezTo>
                    <a:pt x="0" y="346"/>
                    <a:pt x="346" y="0"/>
                    <a:pt x="767" y="0"/>
                  </a:cubicBezTo>
                  <a:cubicBezTo>
                    <a:pt x="1187" y="0"/>
                    <a:pt x="1533" y="346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6" name="Freeform 52">
              <a:extLst>
                <a:ext uri="{FF2B5EF4-FFF2-40B4-BE49-F238E27FC236}">
                  <a16:creationId xmlns:a16="http://schemas.microsoft.com/office/drawing/2014/main" id="{68DADE11-BEB5-4130-A065-3C1EC8A9B2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2252 h 2253"/>
                <a:gd name="T4" fmla="*/ 2251 w 2252"/>
                <a:gd name="T5" fmla="*/ 2252 h 2253"/>
                <a:gd name="T6" fmla="*/ 2251 w 2252"/>
                <a:gd name="T7" fmla="*/ 0 h 2253"/>
                <a:gd name="T8" fmla="*/ 0 w 2252"/>
                <a:gd name="T9" fmla="*/ 0 h 2253"/>
                <a:gd name="T10" fmla="*/ 2201 w 2252"/>
                <a:gd name="T11" fmla="*/ 2202 h 2253"/>
                <a:gd name="T12" fmla="*/ 74 w 2252"/>
                <a:gd name="T13" fmla="*/ 2202 h 2253"/>
                <a:gd name="T14" fmla="*/ 74 w 2252"/>
                <a:gd name="T15" fmla="*/ 75 h 2253"/>
                <a:gd name="T16" fmla="*/ 2201 w 2252"/>
                <a:gd name="T17" fmla="*/ 75 h 2253"/>
                <a:gd name="T18" fmla="*/ 2201 w 2252"/>
                <a:gd name="T19" fmla="*/ 2202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2252"/>
                  </a:lnTo>
                  <a:lnTo>
                    <a:pt x="2251" y="2252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7" name="Freeform 53">
              <a:extLst>
                <a:ext uri="{FF2B5EF4-FFF2-40B4-BE49-F238E27FC236}">
                  <a16:creationId xmlns:a16="http://schemas.microsoft.com/office/drawing/2014/main" id="{A880E0F8-45FA-4215-BD65-1953FDF8A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620" y="928725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3"/>
                    <a:pt x="1188" y="1559"/>
                    <a:pt x="767" y="1559"/>
                  </a:cubicBezTo>
                  <a:cubicBezTo>
                    <a:pt x="346" y="1559"/>
                    <a:pt x="0" y="1213"/>
                    <a:pt x="0" y="792"/>
                  </a:cubicBezTo>
                  <a:cubicBezTo>
                    <a:pt x="0" y="347"/>
                    <a:pt x="346" y="0"/>
                    <a:pt x="767" y="0"/>
                  </a:cubicBezTo>
                  <a:cubicBezTo>
                    <a:pt x="1188" y="0"/>
                    <a:pt x="1533" y="347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8" name="Freeform 54">
              <a:extLst>
                <a:ext uri="{FF2B5EF4-FFF2-40B4-BE49-F238E27FC236}">
                  <a16:creationId xmlns:a16="http://schemas.microsoft.com/office/drawing/2014/main" id="{68299FEB-E42D-4C42-9DA5-A2A26366C5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902190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2250 h 2251"/>
                <a:gd name="T4" fmla="*/ 2251 w 2252"/>
                <a:gd name="T5" fmla="*/ 2250 h 2251"/>
                <a:gd name="T6" fmla="*/ 2251 w 2252"/>
                <a:gd name="T7" fmla="*/ 0 h 2251"/>
                <a:gd name="T8" fmla="*/ 0 w 2252"/>
                <a:gd name="T9" fmla="*/ 0 h 2251"/>
                <a:gd name="T10" fmla="*/ 2201 w 2252"/>
                <a:gd name="T11" fmla="*/ 2200 h 2251"/>
                <a:gd name="T12" fmla="*/ 74 w 2252"/>
                <a:gd name="T13" fmla="*/ 2200 h 2251"/>
                <a:gd name="T14" fmla="*/ 74 w 2252"/>
                <a:gd name="T15" fmla="*/ 74 h 2251"/>
                <a:gd name="T16" fmla="*/ 2201 w 2252"/>
                <a:gd name="T17" fmla="*/ 74 h 2251"/>
                <a:gd name="T18" fmla="*/ 2201 w 2252"/>
                <a:gd name="T19" fmla="*/ 220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2250"/>
                  </a:lnTo>
                  <a:lnTo>
                    <a:pt x="2251" y="2250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0"/>
                  </a:moveTo>
                  <a:lnTo>
                    <a:pt x="74" y="2200"/>
                  </a:lnTo>
                  <a:lnTo>
                    <a:pt x="74" y="74"/>
                  </a:lnTo>
                  <a:lnTo>
                    <a:pt x="2201" y="74"/>
                  </a:lnTo>
                  <a:lnTo>
                    <a:pt x="2201" y="2200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Freeform 55">
              <a:extLst>
                <a:ext uri="{FF2B5EF4-FFF2-40B4-BE49-F238E27FC236}">
                  <a16:creationId xmlns:a16="http://schemas.microsoft.com/office/drawing/2014/main" id="{882A940C-EF43-4C24-B7AA-49BF1F7EF9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620" y="1314164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8" y="1559"/>
                    <a:pt x="767" y="1559"/>
                  </a:cubicBezTo>
                  <a:cubicBezTo>
                    <a:pt x="346" y="1559"/>
                    <a:pt x="0" y="1212"/>
                    <a:pt x="0" y="792"/>
                  </a:cubicBezTo>
                  <a:cubicBezTo>
                    <a:pt x="0" y="346"/>
                    <a:pt x="346" y="0"/>
                    <a:pt x="767" y="0"/>
                  </a:cubicBezTo>
                  <a:cubicBezTo>
                    <a:pt x="1188" y="0"/>
                    <a:pt x="1533" y="346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Freeform 56">
              <a:extLst>
                <a:ext uri="{FF2B5EF4-FFF2-40B4-BE49-F238E27FC236}">
                  <a16:creationId xmlns:a16="http://schemas.microsoft.com/office/drawing/2014/main" id="{19365B51-9C8E-4976-80F6-F7CC22C22E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2251 h 2252"/>
                <a:gd name="T4" fmla="*/ 2251 w 2252"/>
                <a:gd name="T5" fmla="*/ 2251 h 2252"/>
                <a:gd name="T6" fmla="*/ 2251 w 2252"/>
                <a:gd name="T7" fmla="*/ 0 h 2252"/>
                <a:gd name="T8" fmla="*/ 0 w 2252"/>
                <a:gd name="T9" fmla="*/ 0 h 2252"/>
                <a:gd name="T10" fmla="*/ 2201 w 2252"/>
                <a:gd name="T11" fmla="*/ 2202 h 2252"/>
                <a:gd name="T12" fmla="*/ 74 w 2252"/>
                <a:gd name="T13" fmla="*/ 2202 h 2252"/>
                <a:gd name="T14" fmla="*/ 74 w 2252"/>
                <a:gd name="T15" fmla="*/ 75 h 2252"/>
                <a:gd name="T16" fmla="*/ 2201 w 2252"/>
                <a:gd name="T17" fmla="*/ 75 h 2252"/>
                <a:gd name="T18" fmla="*/ 2201 w 2252"/>
                <a:gd name="T19" fmla="*/ 2202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2251"/>
                  </a:lnTo>
                  <a:lnTo>
                    <a:pt x="2251" y="2251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Freeform 57">
              <a:extLst>
                <a:ext uri="{FF2B5EF4-FFF2-40B4-BE49-F238E27FC236}">
                  <a16:creationId xmlns:a16="http://schemas.microsoft.com/office/drawing/2014/main" id="{33FDA5BA-27BC-4218-8A3C-2110392E4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545" y="1507054"/>
              <a:ext cx="118387" cy="120428"/>
            </a:xfrm>
            <a:custGeom>
              <a:avLst/>
              <a:gdLst>
                <a:gd name="T0" fmla="*/ 1534 w 1535"/>
                <a:gd name="T1" fmla="*/ 792 h 1560"/>
                <a:gd name="T2" fmla="*/ 1534 w 1535"/>
                <a:gd name="T3" fmla="*/ 792 h 1560"/>
                <a:gd name="T4" fmla="*/ 767 w 1535"/>
                <a:gd name="T5" fmla="*/ 1559 h 1560"/>
                <a:gd name="T6" fmla="*/ 0 w 1535"/>
                <a:gd name="T7" fmla="*/ 792 h 1560"/>
                <a:gd name="T8" fmla="*/ 767 w 1535"/>
                <a:gd name="T9" fmla="*/ 0 h 1560"/>
                <a:gd name="T10" fmla="*/ 1534 w 1535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5" h="1560">
                  <a:moveTo>
                    <a:pt x="1534" y="792"/>
                  </a:moveTo>
                  <a:lnTo>
                    <a:pt x="1534" y="792"/>
                  </a:lnTo>
                  <a:cubicBezTo>
                    <a:pt x="1534" y="1212"/>
                    <a:pt x="1187" y="1559"/>
                    <a:pt x="767" y="1559"/>
                  </a:cubicBezTo>
                  <a:cubicBezTo>
                    <a:pt x="347" y="1559"/>
                    <a:pt x="0" y="1212"/>
                    <a:pt x="0" y="792"/>
                  </a:cubicBezTo>
                  <a:cubicBezTo>
                    <a:pt x="0" y="347"/>
                    <a:pt x="347" y="0"/>
                    <a:pt x="767" y="0"/>
                  </a:cubicBezTo>
                  <a:cubicBezTo>
                    <a:pt x="1187" y="0"/>
                    <a:pt x="1534" y="347"/>
                    <a:pt x="1534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Freeform 58">
              <a:extLst>
                <a:ext uri="{FF2B5EF4-FFF2-40B4-BE49-F238E27FC236}">
                  <a16:creationId xmlns:a16="http://schemas.microsoft.com/office/drawing/2014/main" id="{ED77D437-2A70-41B0-9E69-7D4D48790E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480179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2250 h 2251"/>
                <a:gd name="T4" fmla="*/ 2250 w 2251"/>
                <a:gd name="T5" fmla="*/ 2250 h 2251"/>
                <a:gd name="T6" fmla="*/ 2250 w 2251"/>
                <a:gd name="T7" fmla="*/ 0 h 2251"/>
                <a:gd name="T8" fmla="*/ 0 w 2251"/>
                <a:gd name="T9" fmla="*/ 0 h 2251"/>
                <a:gd name="T10" fmla="*/ 2201 w 2251"/>
                <a:gd name="T11" fmla="*/ 2201 h 2251"/>
                <a:gd name="T12" fmla="*/ 74 w 2251"/>
                <a:gd name="T13" fmla="*/ 2201 h 2251"/>
                <a:gd name="T14" fmla="*/ 74 w 2251"/>
                <a:gd name="T15" fmla="*/ 49 h 2251"/>
                <a:gd name="T16" fmla="*/ 2201 w 2251"/>
                <a:gd name="T17" fmla="*/ 49 h 2251"/>
                <a:gd name="T18" fmla="*/ 2201 w 2251"/>
                <a:gd name="T19" fmla="*/ 220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2250"/>
                  </a:lnTo>
                  <a:lnTo>
                    <a:pt x="2250" y="2250"/>
                  </a:lnTo>
                  <a:lnTo>
                    <a:pt x="2250" y="0"/>
                  </a:lnTo>
                  <a:lnTo>
                    <a:pt x="0" y="0"/>
                  </a:lnTo>
                  <a:close/>
                  <a:moveTo>
                    <a:pt x="2201" y="2201"/>
                  </a:moveTo>
                  <a:lnTo>
                    <a:pt x="74" y="2201"/>
                  </a:lnTo>
                  <a:lnTo>
                    <a:pt x="74" y="49"/>
                  </a:lnTo>
                  <a:lnTo>
                    <a:pt x="2201" y="49"/>
                  </a:lnTo>
                  <a:lnTo>
                    <a:pt x="2201" y="2201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Freeform 59">
              <a:extLst>
                <a:ext uri="{FF2B5EF4-FFF2-40B4-BE49-F238E27FC236}">
                  <a16:creationId xmlns:a16="http://schemas.microsoft.com/office/drawing/2014/main" id="{F8B2C1D8-362F-4CC2-B28F-8BA92CA32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952" y="1507054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7" y="1559"/>
                    <a:pt x="767" y="1559"/>
                  </a:cubicBezTo>
                  <a:cubicBezTo>
                    <a:pt x="346" y="1559"/>
                    <a:pt x="0" y="1212"/>
                    <a:pt x="0" y="792"/>
                  </a:cubicBezTo>
                  <a:cubicBezTo>
                    <a:pt x="0" y="347"/>
                    <a:pt x="346" y="0"/>
                    <a:pt x="767" y="0"/>
                  </a:cubicBezTo>
                  <a:cubicBezTo>
                    <a:pt x="1187" y="0"/>
                    <a:pt x="1533" y="347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Freeform 60">
              <a:extLst>
                <a:ext uri="{FF2B5EF4-FFF2-40B4-BE49-F238E27FC236}">
                  <a16:creationId xmlns:a16="http://schemas.microsoft.com/office/drawing/2014/main" id="{56469D20-07C4-48CA-ADC7-C6656CBEF2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480179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2250 h 2251"/>
                <a:gd name="T4" fmla="*/ 2251 w 2252"/>
                <a:gd name="T5" fmla="*/ 2250 h 2251"/>
                <a:gd name="T6" fmla="*/ 2251 w 2252"/>
                <a:gd name="T7" fmla="*/ 0 h 2251"/>
                <a:gd name="T8" fmla="*/ 0 w 2252"/>
                <a:gd name="T9" fmla="*/ 0 h 2251"/>
                <a:gd name="T10" fmla="*/ 2201 w 2252"/>
                <a:gd name="T11" fmla="*/ 2201 h 2251"/>
                <a:gd name="T12" fmla="*/ 74 w 2252"/>
                <a:gd name="T13" fmla="*/ 2201 h 2251"/>
                <a:gd name="T14" fmla="*/ 74 w 2252"/>
                <a:gd name="T15" fmla="*/ 74 h 2251"/>
                <a:gd name="T16" fmla="*/ 2201 w 2252"/>
                <a:gd name="T17" fmla="*/ 74 h 2251"/>
                <a:gd name="T18" fmla="*/ 2201 w 2252"/>
                <a:gd name="T19" fmla="*/ 220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2250"/>
                  </a:lnTo>
                  <a:lnTo>
                    <a:pt x="2251" y="2250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1"/>
                  </a:moveTo>
                  <a:lnTo>
                    <a:pt x="74" y="2201"/>
                  </a:lnTo>
                  <a:lnTo>
                    <a:pt x="74" y="74"/>
                  </a:lnTo>
                  <a:lnTo>
                    <a:pt x="2201" y="74"/>
                  </a:lnTo>
                  <a:lnTo>
                    <a:pt x="2201" y="2201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Freeform 1">
              <a:extLst>
                <a:ext uri="{FF2B5EF4-FFF2-40B4-BE49-F238E27FC236}">
                  <a16:creationId xmlns:a16="http://schemas.microsoft.com/office/drawing/2014/main" id="{0C87082F-472D-4121-BC3B-A30BD16D7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957" y="941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C0FD7F4E-C2ED-405A-A217-E170175CCFC5}"/>
              </a:ext>
            </a:extLst>
          </p:cNvPr>
          <p:cNvSpPr/>
          <p:nvPr/>
        </p:nvSpPr>
        <p:spPr>
          <a:xfrm>
            <a:off x="7434623" y="3670130"/>
            <a:ext cx="1312218" cy="814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F9C7CED-FE4E-4380-86D8-D00FCCC02879}"/>
              </a:ext>
            </a:extLst>
          </p:cNvPr>
          <p:cNvGrpSpPr>
            <a:grpSpLocks noChangeAspect="1"/>
          </p:cNvGrpSpPr>
          <p:nvPr/>
        </p:nvGrpSpPr>
        <p:grpSpPr>
          <a:xfrm>
            <a:off x="7548465" y="3739324"/>
            <a:ext cx="736589" cy="565566"/>
            <a:chOff x="1840374" y="640686"/>
            <a:chExt cx="2108322" cy="1618806"/>
          </a:xfrm>
        </p:grpSpPr>
        <p:sp>
          <p:nvSpPr>
            <p:cNvPr id="40" name="Freeform 1">
              <a:extLst>
                <a:ext uri="{FF2B5EF4-FFF2-40B4-BE49-F238E27FC236}">
                  <a16:creationId xmlns:a16="http://schemas.microsoft.com/office/drawing/2014/main" id="{6C13ACF6-BDF8-47AE-8394-F0FEC6671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374" y="640686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6" name="Freeform 2">
              <a:extLst>
                <a:ext uri="{FF2B5EF4-FFF2-40B4-BE49-F238E27FC236}">
                  <a16:creationId xmlns:a16="http://schemas.microsoft.com/office/drawing/2014/main" id="{C10F141B-19E1-4E1F-9904-C5DAB7B4F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565" y="1799890"/>
              <a:ext cx="382435" cy="459602"/>
            </a:xfrm>
            <a:custGeom>
              <a:avLst/>
              <a:gdLst>
                <a:gd name="T0" fmla="*/ 0 w 4961"/>
                <a:gd name="T1" fmla="*/ 1995 h 5960"/>
                <a:gd name="T2" fmla="*/ 0 w 4961"/>
                <a:gd name="T3" fmla="*/ 1995 h 5960"/>
                <a:gd name="T4" fmla="*/ 4960 w 4961"/>
                <a:gd name="T5" fmla="*/ 0 h 5960"/>
                <a:gd name="T6" fmla="*/ 4960 w 4961"/>
                <a:gd name="T7" fmla="*/ 5959 h 5960"/>
                <a:gd name="T8" fmla="*/ 0 w 4961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1" h="5960">
                  <a:moveTo>
                    <a:pt x="0" y="1995"/>
                  </a:moveTo>
                  <a:lnTo>
                    <a:pt x="0" y="1995"/>
                  </a:lnTo>
                  <a:cubicBezTo>
                    <a:pt x="1233" y="1496"/>
                    <a:pt x="4960" y="0"/>
                    <a:pt x="4960" y="0"/>
                  </a:cubicBezTo>
                  <a:cubicBezTo>
                    <a:pt x="4960" y="5959"/>
                    <a:pt x="4960" y="5959"/>
                    <a:pt x="4960" y="5959"/>
                  </a:cubicBezTo>
                  <a:cubicBezTo>
                    <a:pt x="2230" y="5801"/>
                    <a:pt x="0" y="1995"/>
                    <a:pt x="0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7" name="Freeform 3">
              <a:extLst>
                <a:ext uri="{FF2B5EF4-FFF2-40B4-BE49-F238E27FC236}">
                  <a16:creationId xmlns:a16="http://schemas.microsoft.com/office/drawing/2014/main" id="{5149FECE-9DCF-4EC9-A2E4-31A6239CA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374" y="1799890"/>
              <a:ext cx="384475" cy="459602"/>
            </a:xfrm>
            <a:custGeom>
              <a:avLst/>
              <a:gdLst>
                <a:gd name="T0" fmla="*/ 4986 w 4987"/>
                <a:gd name="T1" fmla="*/ 1995 h 5960"/>
                <a:gd name="T2" fmla="*/ 4986 w 4987"/>
                <a:gd name="T3" fmla="*/ 1995 h 5960"/>
                <a:gd name="T4" fmla="*/ 0 w 4987"/>
                <a:gd name="T5" fmla="*/ 0 h 5960"/>
                <a:gd name="T6" fmla="*/ 0 w 4987"/>
                <a:gd name="T7" fmla="*/ 5959 h 5960"/>
                <a:gd name="T8" fmla="*/ 4986 w 4987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7" h="5960">
                  <a:moveTo>
                    <a:pt x="4986" y="1995"/>
                  </a:moveTo>
                  <a:lnTo>
                    <a:pt x="4986" y="1995"/>
                  </a:lnTo>
                  <a:cubicBezTo>
                    <a:pt x="3753" y="1496"/>
                    <a:pt x="0" y="0"/>
                    <a:pt x="0" y="0"/>
                  </a:cubicBezTo>
                  <a:cubicBezTo>
                    <a:pt x="0" y="5959"/>
                    <a:pt x="0" y="5959"/>
                    <a:pt x="0" y="5959"/>
                  </a:cubicBezTo>
                  <a:cubicBezTo>
                    <a:pt x="2755" y="5801"/>
                    <a:pt x="4986" y="1995"/>
                    <a:pt x="4986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8" name="Freeform 4">
              <a:extLst>
                <a:ext uri="{FF2B5EF4-FFF2-40B4-BE49-F238E27FC236}">
                  <a16:creationId xmlns:a16="http://schemas.microsoft.com/office/drawing/2014/main" id="{01F83AF4-5CF8-4164-817C-9DB309488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148" y="1718984"/>
              <a:ext cx="212464" cy="80906"/>
            </a:xfrm>
            <a:custGeom>
              <a:avLst/>
              <a:gdLst>
                <a:gd name="T0" fmla="*/ 0 w 2757"/>
                <a:gd name="T1" fmla="*/ 1050 h 1051"/>
                <a:gd name="T2" fmla="*/ 1365 w 2757"/>
                <a:gd name="T3" fmla="*/ 473 h 1051"/>
                <a:gd name="T4" fmla="*/ 2756 w 2757"/>
                <a:gd name="T5" fmla="*/ 1050 h 1051"/>
                <a:gd name="T6" fmla="*/ 2756 w 2757"/>
                <a:gd name="T7" fmla="*/ 0 h 1051"/>
                <a:gd name="T8" fmla="*/ 0 w 2757"/>
                <a:gd name="T9" fmla="*/ 0 h 1051"/>
                <a:gd name="T10" fmla="*/ 0 w 2757"/>
                <a:gd name="T11" fmla="*/ 105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7" h="1051">
                  <a:moveTo>
                    <a:pt x="0" y="1050"/>
                  </a:moveTo>
                  <a:lnTo>
                    <a:pt x="1365" y="473"/>
                  </a:lnTo>
                  <a:lnTo>
                    <a:pt x="2756" y="1050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050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9" name="Freeform 5">
              <a:extLst>
                <a:ext uri="{FF2B5EF4-FFF2-40B4-BE49-F238E27FC236}">
                  <a16:creationId xmlns:a16="http://schemas.microsoft.com/office/drawing/2014/main" id="{080B0D66-F092-4003-AE0E-5635DBCB9A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718983"/>
              <a:ext cx="212464" cy="169971"/>
            </a:xfrm>
            <a:custGeom>
              <a:avLst/>
              <a:gdLst>
                <a:gd name="T0" fmla="*/ 0 w 2757"/>
                <a:gd name="T1" fmla="*/ 2205 h 2206"/>
                <a:gd name="T2" fmla="*/ 2756 w 2757"/>
                <a:gd name="T3" fmla="*/ 1155 h 2206"/>
                <a:gd name="T4" fmla="*/ 2756 w 2757"/>
                <a:gd name="T5" fmla="*/ 0 h 2206"/>
                <a:gd name="T6" fmla="*/ 0 w 2757"/>
                <a:gd name="T7" fmla="*/ 0 h 2206"/>
                <a:gd name="T8" fmla="*/ 0 w 2757"/>
                <a:gd name="T9" fmla="*/ 2205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2206">
                  <a:moveTo>
                    <a:pt x="0" y="2205"/>
                  </a:moveTo>
                  <a:lnTo>
                    <a:pt x="2756" y="1155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2205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24EBAB82-F1DA-4D76-8249-1E06658A0E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5EB21667-3E56-43E5-A3D7-BBACB77FF6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2" name="Freeform 8">
              <a:extLst>
                <a:ext uri="{FF2B5EF4-FFF2-40B4-BE49-F238E27FC236}">
                  <a16:creationId xmlns:a16="http://schemas.microsoft.com/office/drawing/2014/main" id="{B47E6E3B-FD34-42B3-8569-FB279B6251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425953"/>
              <a:ext cx="212464" cy="125439"/>
            </a:xfrm>
            <a:custGeom>
              <a:avLst/>
              <a:gdLst>
                <a:gd name="T0" fmla="*/ 0 w 2757"/>
                <a:gd name="T1" fmla="*/ 1626 h 1627"/>
                <a:gd name="T2" fmla="*/ 2756 w 2757"/>
                <a:gd name="T3" fmla="*/ 1626 h 1627"/>
                <a:gd name="T4" fmla="*/ 2756 w 2757"/>
                <a:gd name="T5" fmla="*/ 0 h 1627"/>
                <a:gd name="T6" fmla="*/ 0 w 2757"/>
                <a:gd name="T7" fmla="*/ 0 h 1627"/>
                <a:gd name="T8" fmla="*/ 0 w 2757"/>
                <a:gd name="T9" fmla="*/ 1626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7">
                  <a:moveTo>
                    <a:pt x="0" y="1626"/>
                  </a:moveTo>
                  <a:lnTo>
                    <a:pt x="2756" y="1626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6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6CF2A023-4799-4A94-A09C-2DBD9F2182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573488"/>
              <a:ext cx="182209" cy="125439"/>
            </a:xfrm>
            <a:custGeom>
              <a:avLst/>
              <a:gdLst>
                <a:gd name="T0" fmla="*/ 2283 w 2363"/>
                <a:gd name="T1" fmla="*/ 210 h 1628"/>
                <a:gd name="T2" fmla="*/ 2283 w 2363"/>
                <a:gd name="T3" fmla="*/ 210 h 1628"/>
                <a:gd name="T4" fmla="*/ 2362 w 2363"/>
                <a:gd name="T5" fmla="*/ 0 h 1628"/>
                <a:gd name="T6" fmla="*/ 0 w 2363"/>
                <a:gd name="T7" fmla="*/ 0 h 1628"/>
                <a:gd name="T8" fmla="*/ 0 w 2363"/>
                <a:gd name="T9" fmla="*/ 1627 h 1628"/>
                <a:gd name="T10" fmla="*/ 1942 w 2363"/>
                <a:gd name="T11" fmla="*/ 1627 h 1628"/>
                <a:gd name="T12" fmla="*/ 2283 w 2363"/>
                <a:gd name="T13" fmla="*/ 21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3" h="1628">
                  <a:moveTo>
                    <a:pt x="2283" y="210"/>
                  </a:moveTo>
                  <a:lnTo>
                    <a:pt x="2283" y="210"/>
                  </a:lnTo>
                  <a:cubicBezTo>
                    <a:pt x="2283" y="131"/>
                    <a:pt x="2336" y="52"/>
                    <a:pt x="23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7"/>
                    <a:pt x="0" y="1627"/>
                    <a:pt x="0" y="1627"/>
                  </a:cubicBezTo>
                  <a:cubicBezTo>
                    <a:pt x="1942" y="1627"/>
                    <a:pt x="1942" y="1627"/>
                    <a:pt x="1942" y="1627"/>
                  </a:cubicBezTo>
                  <a:cubicBezTo>
                    <a:pt x="2073" y="1155"/>
                    <a:pt x="2152" y="682"/>
                    <a:pt x="2283" y="210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BF96808B-57F6-4F4F-90DF-E19C5FCFAC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718983"/>
              <a:ext cx="212464" cy="169971"/>
            </a:xfrm>
            <a:custGeom>
              <a:avLst/>
              <a:gdLst>
                <a:gd name="T0" fmla="*/ 1811 w 2757"/>
                <a:gd name="T1" fmla="*/ 998 h 2206"/>
                <a:gd name="T2" fmla="*/ 1811 w 2757"/>
                <a:gd name="T3" fmla="*/ 998 h 2206"/>
                <a:gd name="T4" fmla="*/ 1732 w 2757"/>
                <a:gd name="T5" fmla="*/ 578 h 2206"/>
                <a:gd name="T6" fmla="*/ 1863 w 2757"/>
                <a:gd name="T7" fmla="*/ 0 h 2206"/>
                <a:gd name="T8" fmla="*/ 0 w 2757"/>
                <a:gd name="T9" fmla="*/ 0 h 2206"/>
                <a:gd name="T10" fmla="*/ 0 w 2757"/>
                <a:gd name="T11" fmla="*/ 1155 h 2206"/>
                <a:gd name="T12" fmla="*/ 2756 w 2757"/>
                <a:gd name="T13" fmla="*/ 2205 h 2206"/>
                <a:gd name="T14" fmla="*/ 2756 w 2757"/>
                <a:gd name="T15" fmla="*/ 2153 h 2206"/>
                <a:gd name="T16" fmla="*/ 1811 w 2757"/>
                <a:gd name="T17" fmla="*/ 998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57" h="2206">
                  <a:moveTo>
                    <a:pt x="1811" y="998"/>
                  </a:moveTo>
                  <a:lnTo>
                    <a:pt x="1811" y="998"/>
                  </a:lnTo>
                  <a:cubicBezTo>
                    <a:pt x="1732" y="866"/>
                    <a:pt x="1679" y="683"/>
                    <a:pt x="1732" y="578"/>
                  </a:cubicBezTo>
                  <a:cubicBezTo>
                    <a:pt x="1758" y="342"/>
                    <a:pt x="1811" y="184"/>
                    <a:pt x="18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2756" y="2205"/>
                    <a:pt x="2756" y="2205"/>
                    <a:pt x="2756" y="2205"/>
                  </a:cubicBezTo>
                  <a:cubicBezTo>
                    <a:pt x="2756" y="2153"/>
                    <a:pt x="2756" y="2153"/>
                    <a:pt x="2756" y="2153"/>
                  </a:cubicBezTo>
                  <a:cubicBezTo>
                    <a:pt x="2467" y="1759"/>
                    <a:pt x="2152" y="1391"/>
                    <a:pt x="1811" y="998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00FDFA9-A36C-48BF-AD31-6417191603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967" y="1741420"/>
              <a:ext cx="80906" cy="76827"/>
            </a:xfrm>
            <a:custGeom>
              <a:avLst/>
              <a:gdLst>
                <a:gd name="T0" fmla="*/ 866 w 1051"/>
                <a:gd name="T1" fmla="*/ 656 h 998"/>
                <a:gd name="T2" fmla="*/ 866 w 1051"/>
                <a:gd name="T3" fmla="*/ 656 h 998"/>
                <a:gd name="T4" fmla="*/ 1024 w 1051"/>
                <a:gd name="T5" fmla="*/ 315 h 998"/>
                <a:gd name="T6" fmla="*/ 998 w 1051"/>
                <a:gd name="T7" fmla="*/ 105 h 998"/>
                <a:gd name="T8" fmla="*/ 788 w 1051"/>
                <a:gd name="T9" fmla="*/ 0 h 998"/>
                <a:gd name="T10" fmla="*/ 788 w 1051"/>
                <a:gd name="T11" fmla="*/ 0 h 998"/>
                <a:gd name="T12" fmla="*/ 735 w 1051"/>
                <a:gd name="T13" fmla="*/ 0 h 998"/>
                <a:gd name="T14" fmla="*/ 131 w 1051"/>
                <a:gd name="T15" fmla="*/ 105 h 998"/>
                <a:gd name="T16" fmla="*/ 26 w 1051"/>
                <a:gd name="T17" fmla="*/ 184 h 998"/>
                <a:gd name="T18" fmla="*/ 26 w 1051"/>
                <a:gd name="T19" fmla="*/ 341 h 998"/>
                <a:gd name="T20" fmla="*/ 525 w 1051"/>
                <a:gd name="T21" fmla="*/ 971 h 998"/>
                <a:gd name="T22" fmla="*/ 630 w 1051"/>
                <a:gd name="T23" fmla="*/ 997 h 998"/>
                <a:gd name="T24" fmla="*/ 788 w 1051"/>
                <a:gd name="T25" fmla="*/ 892 h 998"/>
                <a:gd name="T26" fmla="*/ 866 w 1051"/>
                <a:gd name="T27" fmla="*/ 656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1" h="998">
                  <a:moveTo>
                    <a:pt x="866" y="656"/>
                  </a:moveTo>
                  <a:lnTo>
                    <a:pt x="866" y="656"/>
                  </a:lnTo>
                  <a:cubicBezTo>
                    <a:pt x="919" y="551"/>
                    <a:pt x="971" y="420"/>
                    <a:pt x="1024" y="315"/>
                  </a:cubicBezTo>
                  <a:cubicBezTo>
                    <a:pt x="1050" y="236"/>
                    <a:pt x="1024" y="184"/>
                    <a:pt x="998" y="105"/>
                  </a:cubicBezTo>
                  <a:cubicBezTo>
                    <a:pt x="945" y="53"/>
                    <a:pt x="866" y="0"/>
                    <a:pt x="788" y="0"/>
                  </a:cubicBezTo>
                  <a:lnTo>
                    <a:pt x="788" y="0"/>
                  </a:lnTo>
                  <a:cubicBezTo>
                    <a:pt x="735" y="0"/>
                    <a:pt x="735" y="0"/>
                    <a:pt x="735" y="0"/>
                  </a:cubicBezTo>
                  <a:cubicBezTo>
                    <a:pt x="551" y="26"/>
                    <a:pt x="341" y="79"/>
                    <a:pt x="131" y="105"/>
                  </a:cubicBezTo>
                  <a:cubicBezTo>
                    <a:pt x="79" y="131"/>
                    <a:pt x="53" y="158"/>
                    <a:pt x="26" y="184"/>
                  </a:cubicBezTo>
                  <a:cubicBezTo>
                    <a:pt x="0" y="236"/>
                    <a:pt x="26" y="315"/>
                    <a:pt x="26" y="341"/>
                  </a:cubicBezTo>
                  <a:cubicBezTo>
                    <a:pt x="131" y="604"/>
                    <a:pt x="315" y="814"/>
                    <a:pt x="525" y="971"/>
                  </a:cubicBezTo>
                  <a:cubicBezTo>
                    <a:pt x="551" y="971"/>
                    <a:pt x="578" y="997"/>
                    <a:pt x="630" y="997"/>
                  </a:cubicBezTo>
                  <a:cubicBezTo>
                    <a:pt x="656" y="997"/>
                    <a:pt x="735" y="997"/>
                    <a:pt x="788" y="892"/>
                  </a:cubicBezTo>
                  <a:cubicBezTo>
                    <a:pt x="814" y="814"/>
                    <a:pt x="840" y="735"/>
                    <a:pt x="866" y="656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040A685D-216C-4F7C-BE13-B86628BCEC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103" y="1613941"/>
              <a:ext cx="77167" cy="78867"/>
            </a:xfrm>
            <a:custGeom>
              <a:avLst/>
              <a:gdLst>
                <a:gd name="T0" fmla="*/ 105 w 999"/>
                <a:gd name="T1" fmla="*/ 630 h 1024"/>
                <a:gd name="T2" fmla="*/ 105 w 999"/>
                <a:gd name="T3" fmla="*/ 630 h 1024"/>
                <a:gd name="T4" fmla="*/ 289 w 999"/>
                <a:gd name="T5" fmla="*/ 787 h 1024"/>
                <a:gd name="T6" fmla="*/ 578 w 999"/>
                <a:gd name="T7" fmla="*/ 997 h 1024"/>
                <a:gd name="T8" fmla="*/ 735 w 999"/>
                <a:gd name="T9" fmla="*/ 1023 h 1024"/>
                <a:gd name="T10" fmla="*/ 971 w 999"/>
                <a:gd name="T11" fmla="*/ 787 h 1024"/>
                <a:gd name="T12" fmla="*/ 998 w 999"/>
                <a:gd name="T13" fmla="*/ 498 h 1024"/>
                <a:gd name="T14" fmla="*/ 998 w 999"/>
                <a:gd name="T15" fmla="*/ 262 h 1024"/>
                <a:gd name="T16" fmla="*/ 998 w 999"/>
                <a:gd name="T17" fmla="*/ 262 h 1024"/>
                <a:gd name="T18" fmla="*/ 998 w 999"/>
                <a:gd name="T19" fmla="*/ 236 h 1024"/>
                <a:gd name="T20" fmla="*/ 971 w 999"/>
                <a:gd name="T21" fmla="*/ 78 h 1024"/>
                <a:gd name="T22" fmla="*/ 788 w 999"/>
                <a:gd name="T23" fmla="*/ 26 h 1024"/>
                <a:gd name="T24" fmla="*/ 79 w 999"/>
                <a:gd name="T25" fmla="*/ 367 h 1024"/>
                <a:gd name="T26" fmla="*/ 26 w 999"/>
                <a:gd name="T27" fmla="*/ 498 h 1024"/>
                <a:gd name="T28" fmla="*/ 105 w 999"/>
                <a:gd name="T29" fmla="*/ 63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9" h="1024">
                  <a:moveTo>
                    <a:pt x="105" y="630"/>
                  </a:moveTo>
                  <a:lnTo>
                    <a:pt x="105" y="630"/>
                  </a:lnTo>
                  <a:cubicBezTo>
                    <a:pt x="158" y="682"/>
                    <a:pt x="236" y="735"/>
                    <a:pt x="289" y="787"/>
                  </a:cubicBezTo>
                  <a:cubicBezTo>
                    <a:pt x="394" y="840"/>
                    <a:pt x="499" y="918"/>
                    <a:pt x="578" y="997"/>
                  </a:cubicBezTo>
                  <a:cubicBezTo>
                    <a:pt x="630" y="1023"/>
                    <a:pt x="683" y="1023"/>
                    <a:pt x="735" y="1023"/>
                  </a:cubicBezTo>
                  <a:cubicBezTo>
                    <a:pt x="866" y="1023"/>
                    <a:pt x="945" y="944"/>
                    <a:pt x="971" y="787"/>
                  </a:cubicBezTo>
                  <a:cubicBezTo>
                    <a:pt x="971" y="682"/>
                    <a:pt x="971" y="603"/>
                    <a:pt x="998" y="498"/>
                  </a:cubicBezTo>
                  <a:cubicBezTo>
                    <a:pt x="998" y="262"/>
                    <a:pt x="998" y="262"/>
                    <a:pt x="998" y="262"/>
                  </a:cubicBezTo>
                  <a:lnTo>
                    <a:pt x="998" y="262"/>
                  </a:lnTo>
                  <a:lnTo>
                    <a:pt x="998" y="236"/>
                  </a:lnTo>
                  <a:cubicBezTo>
                    <a:pt x="998" y="157"/>
                    <a:pt x="998" y="105"/>
                    <a:pt x="971" y="78"/>
                  </a:cubicBezTo>
                  <a:cubicBezTo>
                    <a:pt x="945" y="52"/>
                    <a:pt x="893" y="0"/>
                    <a:pt x="788" y="26"/>
                  </a:cubicBezTo>
                  <a:cubicBezTo>
                    <a:pt x="499" y="78"/>
                    <a:pt x="263" y="183"/>
                    <a:pt x="79" y="367"/>
                  </a:cubicBezTo>
                  <a:cubicBezTo>
                    <a:pt x="79" y="393"/>
                    <a:pt x="0" y="420"/>
                    <a:pt x="26" y="498"/>
                  </a:cubicBezTo>
                  <a:cubicBezTo>
                    <a:pt x="26" y="551"/>
                    <a:pt x="53" y="603"/>
                    <a:pt x="105" y="63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203A6306-01E9-40AE-883B-A5856177FF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848" y="1664593"/>
              <a:ext cx="77167" cy="78867"/>
            </a:xfrm>
            <a:custGeom>
              <a:avLst/>
              <a:gdLst>
                <a:gd name="T0" fmla="*/ 237 w 999"/>
                <a:gd name="T1" fmla="*/ 1023 h 1024"/>
                <a:gd name="T2" fmla="*/ 237 w 999"/>
                <a:gd name="T3" fmla="*/ 1023 h 1024"/>
                <a:gd name="T4" fmla="*/ 499 w 999"/>
                <a:gd name="T5" fmla="*/ 945 h 1024"/>
                <a:gd name="T6" fmla="*/ 788 w 999"/>
                <a:gd name="T7" fmla="*/ 866 h 1024"/>
                <a:gd name="T8" fmla="*/ 972 w 999"/>
                <a:gd name="T9" fmla="*/ 682 h 1024"/>
                <a:gd name="T10" fmla="*/ 893 w 999"/>
                <a:gd name="T11" fmla="*/ 446 h 1024"/>
                <a:gd name="T12" fmla="*/ 630 w 999"/>
                <a:gd name="T13" fmla="*/ 210 h 1024"/>
                <a:gd name="T14" fmla="*/ 447 w 999"/>
                <a:gd name="T15" fmla="*/ 52 h 1024"/>
                <a:gd name="T16" fmla="*/ 315 w 999"/>
                <a:gd name="T17" fmla="*/ 0 h 1024"/>
                <a:gd name="T18" fmla="*/ 184 w 999"/>
                <a:gd name="T19" fmla="*/ 105 h 1024"/>
                <a:gd name="T20" fmla="*/ 0 w 999"/>
                <a:gd name="T21" fmla="*/ 761 h 1024"/>
                <a:gd name="T22" fmla="*/ 0 w 999"/>
                <a:gd name="T23" fmla="*/ 787 h 1024"/>
                <a:gd name="T24" fmla="*/ 0 w 999"/>
                <a:gd name="T25" fmla="*/ 840 h 1024"/>
                <a:gd name="T26" fmla="*/ 53 w 999"/>
                <a:gd name="T27" fmla="*/ 971 h 1024"/>
                <a:gd name="T28" fmla="*/ 158 w 999"/>
                <a:gd name="T29" fmla="*/ 1023 h 1024"/>
                <a:gd name="T30" fmla="*/ 237 w 999"/>
                <a:gd name="T31" fmla="*/ 10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1024">
                  <a:moveTo>
                    <a:pt x="237" y="1023"/>
                  </a:moveTo>
                  <a:lnTo>
                    <a:pt x="237" y="1023"/>
                  </a:lnTo>
                  <a:cubicBezTo>
                    <a:pt x="315" y="997"/>
                    <a:pt x="394" y="971"/>
                    <a:pt x="499" y="945"/>
                  </a:cubicBezTo>
                  <a:cubicBezTo>
                    <a:pt x="604" y="918"/>
                    <a:pt x="683" y="892"/>
                    <a:pt x="788" y="866"/>
                  </a:cubicBezTo>
                  <a:cubicBezTo>
                    <a:pt x="893" y="813"/>
                    <a:pt x="945" y="761"/>
                    <a:pt x="972" y="682"/>
                  </a:cubicBezTo>
                  <a:cubicBezTo>
                    <a:pt x="998" y="603"/>
                    <a:pt x="945" y="498"/>
                    <a:pt x="893" y="446"/>
                  </a:cubicBezTo>
                  <a:cubicBezTo>
                    <a:pt x="814" y="367"/>
                    <a:pt x="709" y="288"/>
                    <a:pt x="630" y="210"/>
                  </a:cubicBezTo>
                  <a:cubicBezTo>
                    <a:pt x="578" y="157"/>
                    <a:pt x="499" y="105"/>
                    <a:pt x="447" y="52"/>
                  </a:cubicBezTo>
                  <a:cubicBezTo>
                    <a:pt x="420" y="26"/>
                    <a:pt x="368" y="0"/>
                    <a:pt x="315" y="0"/>
                  </a:cubicBezTo>
                  <a:cubicBezTo>
                    <a:pt x="263" y="0"/>
                    <a:pt x="210" y="26"/>
                    <a:pt x="184" y="105"/>
                  </a:cubicBezTo>
                  <a:cubicBezTo>
                    <a:pt x="53" y="315"/>
                    <a:pt x="0" y="525"/>
                    <a:pt x="0" y="761"/>
                  </a:cubicBezTo>
                  <a:cubicBezTo>
                    <a:pt x="0" y="787"/>
                    <a:pt x="0" y="787"/>
                    <a:pt x="0" y="787"/>
                  </a:cubicBezTo>
                  <a:cubicBezTo>
                    <a:pt x="0" y="813"/>
                    <a:pt x="0" y="813"/>
                    <a:pt x="0" y="840"/>
                  </a:cubicBezTo>
                  <a:cubicBezTo>
                    <a:pt x="0" y="866"/>
                    <a:pt x="0" y="945"/>
                    <a:pt x="53" y="971"/>
                  </a:cubicBezTo>
                  <a:cubicBezTo>
                    <a:pt x="79" y="1023"/>
                    <a:pt x="105" y="1023"/>
                    <a:pt x="158" y="1023"/>
                  </a:cubicBezTo>
                  <a:cubicBezTo>
                    <a:pt x="184" y="1023"/>
                    <a:pt x="210" y="1023"/>
                    <a:pt x="237" y="1023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F98553C2-AF18-44D8-A69E-DE8026B0BC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049" y="1615981"/>
              <a:ext cx="77167" cy="76827"/>
            </a:xfrm>
            <a:custGeom>
              <a:avLst/>
              <a:gdLst>
                <a:gd name="T0" fmla="*/ 53 w 999"/>
                <a:gd name="T1" fmla="*/ 787 h 998"/>
                <a:gd name="T2" fmla="*/ 53 w 999"/>
                <a:gd name="T3" fmla="*/ 787 h 998"/>
                <a:gd name="T4" fmla="*/ 289 w 999"/>
                <a:gd name="T5" fmla="*/ 997 h 998"/>
                <a:gd name="T6" fmla="*/ 289 w 999"/>
                <a:gd name="T7" fmla="*/ 997 h 998"/>
                <a:gd name="T8" fmla="*/ 315 w 999"/>
                <a:gd name="T9" fmla="*/ 997 h 998"/>
                <a:gd name="T10" fmla="*/ 420 w 999"/>
                <a:gd name="T11" fmla="*/ 971 h 998"/>
                <a:gd name="T12" fmla="*/ 709 w 999"/>
                <a:gd name="T13" fmla="*/ 761 h 998"/>
                <a:gd name="T14" fmla="*/ 919 w 999"/>
                <a:gd name="T15" fmla="*/ 604 h 998"/>
                <a:gd name="T16" fmla="*/ 998 w 999"/>
                <a:gd name="T17" fmla="*/ 472 h 998"/>
                <a:gd name="T18" fmla="*/ 945 w 999"/>
                <a:gd name="T19" fmla="*/ 341 h 998"/>
                <a:gd name="T20" fmla="*/ 210 w 999"/>
                <a:gd name="T21" fmla="*/ 0 h 998"/>
                <a:gd name="T22" fmla="*/ 158 w 999"/>
                <a:gd name="T23" fmla="*/ 0 h 998"/>
                <a:gd name="T24" fmla="*/ 53 w 999"/>
                <a:gd name="T25" fmla="*/ 52 h 998"/>
                <a:gd name="T26" fmla="*/ 0 w 999"/>
                <a:gd name="T27" fmla="*/ 184 h 998"/>
                <a:gd name="T28" fmla="*/ 27 w 999"/>
                <a:gd name="T29" fmla="*/ 446 h 998"/>
                <a:gd name="T30" fmla="*/ 53 w 999"/>
                <a:gd name="T31" fmla="*/ 787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998">
                  <a:moveTo>
                    <a:pt x="53" y="787"/>
                  </a:moveTo>
                  <a:lnTo>
                    <a:pt x="53" y="787"/>
                  </a:lnTo>
                  <a:cubicBezTo>
                    <a:pt x="53" y="918"/>
                    <a:pt x="158" y="997"/>
                    <a:pt x="289" y="997"/>
                  </a:cubicBezTo>
                  <a:lnTo>
                    <a:pt x="289" y="997"/>
                  </a:lnTo>
                  <a:cubicBezTo>
                    <a:pt x="315" y="997"/>
                    <a:pt x="315" y="997"/>
                    <a:pt x="315" y="997"/>
                  </a:cubicBezTo>
                  <a:cubicBezTo>
                    <a:pt x="342" y="997"/>
                    <a:pt x="368" y="997"/>
                    <a:pt x="420" y="971"/>
                  </a:cubicBezTo>
                  <a:cubicBezTo>
                    <a:pt x="499" y="892"/>
                    <a:pt x="604" y="840"/>
                    <a:pt x="709" y="761"/>
                  </a:cubicBezTo>
                  <a:cubicBezTo>
                    <a:pt x="762" y="709"/>
                    <a:pt x="840" y="656"/>
                    <a:pt x="919" y="604"/>
                  </a:cubicBezTo>
                  <a:cubicBezTo>
                    <a:pt x="972" y="551"/>
                    <a:pt x="998" y="525"/>
                    <a:pt x="998" y="472"/>
                  </a:cubicBezTo>
                  <a:cubicBezTo>
                    <a:pt x="998" y="446"/>
                    <a:pt x="998" y="394"/>
                    <a:pt x="945" y="341"/>
                  </a:cubicBezTo>
                  <a:cubicBezTo>
                    <a:pt x="735" y="157"/>
                    <a:pt x="473" y="52"/>
                    <a:pt x="210" y="0"/>
                  </a:cubicBezTo>
                  <a:cubicBezTo>
                    <a:pt x="184" y="0"/>
                    <a:pt x="184" y="0"/>
                    <a:pt x="158" y="0"/>
                  </a:cubicBezTo>
                  <a:cubicBezTo>
                    <a:pt x="132" y="0"/>
                    <a:pt x="79" y="0"/>
                    <a:pt x="53" y="52"/>
                  </a:cubicBezTo>
                  <a:cubicBezTo>
                    <a:pt x="27" y="79"/>
                    <a:pt x="0" y="131"/>
                    <a:pt x="0" y="184"/>
                  </a:cubicBezTo>
                  <a:cubicBezTo>
                    <a:pt x="27" y="262"/>
                    <a:pt x="27" y="367"/>
                    <a:pt x="27" y="446"/>
                  </a:cubicBezTo>
                  <a:cubicBezTo>
                    <a:pt x="27" y="551"/>
                    <a:pt x="27" y="682"/>
                    <a:pt x="53" y="787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FDC2F0F1-0A8F-4974-B562-7786C7093E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834" y="1698927"/>
              <a:ext cx="52691" cy="52691"/>
            </a:xfrm>
            <a:custGeom>
              <a:avLst/>
              <a:gdLst>
                <a:gd name="T0" fmla="*/ 0 w 683"/>
                <a:gd name="T1" fmla="*/ 341 h 683"/>
                <a:gd name="T2" fmla="*/ 0 w 683"/>
                <a:gd name="T3" fmla="*/ 341 h 683"/>
                <a:gd name="T4" fmla="*/ 341 w 683"/>
                <a:gd name="T5" fmla="*/ 682 h 683"/>
                <a:gd name="T6" fmla="*/ 682 w 683"/>
                <a:gd name="T7" fmla="*/ 341 h 683"/>
                <a:gd name="T8" fmla="*/ 341 w 683"/>
                <a:gd name="T9" fmla="*/ 0 h 683"/>
                <a:gd name="T10" fmla="*/ 0 w 683"/>
                <a:gd name="T11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3" h="683">
                  <a:moveTo>
                    <a:pt x="0" y="341"/>
                  </a:moveTo>
                  <a:lnTo>
                    <a:pt x="0" y="341"/>
                  </a:lnTo>
                  <a:cubicBezTo>
                    <a:pt x="0" y="551"/>
                    <a:pt x="157" y="682"/>
                    <a:pt x="341" y="682"/>
                  </a:cubicBezTo>
                  <a:cubicBezTo>
                    <a:pt x="551" y="682"/>
                    <a:pt x="682" y="551"/>
                    <a:pt x="682" y="341"/>
                  </a:cubicBezTo>
                  <a:cubicBezTo>
                    <a:pt x="682" y="157"/>
                    <a:pt x="551" y="0"/>
                    <a:pt x="341" y="0"/>
                  </a:cubicBezTo>
                  <a:cubicBezTo>
                    <a:pt x="157" y="0"/>
                    <a:pt x="0" y="157"/>
                    <a:pt x="0" y="34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90116773-3A3F-47F9-80BD-8142D5964B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304" y="1664593"/>
              <a:ext cx="77167" cy="78867"/>
            </a:xfrm>
            <a:custGeom>
              <a:avLst/>
              <a:gdLst>
                <a:gd name="T0" fmla="*/ 683 w 999"/>
                <a:gd name="T1" fmla="*/ 0 h 1024"/>
                <a:gd name="T2" fmla="*/ 683 w 999"/>
                <a:gd name="T3" fmla="*/ 0 h 1024"/>
                <a:gd name="T4" fmla="*/ 551 w 999"/>
                <a:gd name="T5" fmla="*/ 52 h 1024"/>
                <a:gd name="T6" fmla="*/ 131 w 999"/>
                <a:gd name="T7" fmla="*/ 420 h 1024"/>
                <a:gd name="T8" fmla="*/ 53 w 999"/>
                <a:gd name="T9" fmla="*/ 682 h 1024"/>
                <a:gd name="T10" fmla="*/ 236 w 999"/>
                <a:gd name="T11" fmla="*/ 866 h 1024"/>
                <a:gd name="T12" fmla="*/ 525 w 999"/>
                <a:gd name="T13" fmla="*/ 945 h 1024"/>
                <a:gd name="T14" fmla="*/ 709 w 999"/>
                <a:gd name="T15" fmla="*/ 997 h 1024"/>
                <a:gd name="T16" fmla="*/ 840 w 999"/>
                <a:gd name="T17" fmla="*/ 1023 h 1024"/>
                <a:gd name="T18" fmla="*/ 840 w 999"/>
                <a:gd name="T19" fmla="*/ 1023 h 1024"/>
                <a:gd name="T20" fmla="*/ 945 w 999"/>
                <a:gd name="T21" fmla="*/ 971 h 1024"/>
                <a:gd name="T22" fmla="*/ 998 w 999"/>
                <a:gd name="T23" fmla="*/ 708 h 1024"/>
                <a:gd name="T24" fmla="*/ 840 w 999"/>
                <a:gd name="T25" fmla="*/ 105 h 1024"/>
                <a:gd name="T26" fmla="*/ 683 w 999"/>
                <a:gd name="T27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9" h="1024">
                  <a:moveTo>
                    <a:pt x="683" y="0"/>
                  </a:moveTo>
                  <a:lnTo>
                    <a:pt x="683" y="0"/>
                  </a:lnTo>
                  <a:cubicBezTo>
                    <a:pt x="630" y="0"/>
                    <a:pt x="578" y="26"/>
                    <a:pt x="551" y="52"/>
                  </a:cubicBezTo>
                  <a:cubicBezTo>
                    <a:pt x="420" y="184"/>
                    <a:pt x="289" y="315"/>
                    <a:pt x="131" y="420"/>
                  </a:cubicBezTo>
                  <a:cubicBezTo>
                    <a:pt x="105" y="446"/>
                    <a:pt x="0" y="551"/>
                    <a:pt x="53" y="682"/>
                  </a:cubicBezTo>
                  <a:cubicBezTo>
                    <a:pt x="79" y="813"/>
                    <a:pt x="184" y="840"/>
                    <a:pt x="236" y="866"/>
                  </a:cubicBezTo>
                  <a:cubicBezTo>
                    <a:pt x="341" y="892"/>
                    <a:pt x="446" y="918"/>
                    <a:pt x="525" y="945"/>
                  </a:cubicBezTo>
                  <a:cubicBezTo>
                    <a:pt x="709" y="997"/>
                    <a:pt x="709" y="997"/>
                    <a:pt x="709" y="997"/>
                  </a:cubicBezTo>
                  <a:cubicBezTo>
                    <a:pt x="761" y="1023"/>
                    <a:pt x="788" y="1023"/>
                    <a:pt x="840" y="1023"/>
                  </a:cubicBezTo>
                  <a:lnTo>
                    <a:pt x="840" y="1023"/>
                  </a:lnTo>
                  <a:cubicBezTo>
                    <a:pt x="893" y="1023"/>
                    <a:pt x="919" y="997"/>
                    <a:pt x="945" y="971"/>
                  </a:cubicBezTo>
                  <a:cubicBezTo>
                    <a:pt x="998" y="918"/>
                    <a:pt x="998" y="840"/>
                    <a:pt x="998" y="708"/>
                  </a:cubicBezTo>
                  <a:cubicBezTo>
                    <a:pt x="998" y="525"/>
                    <a:pt x="945" y="315"/>
                    <a:pt x="840" y="105"/>
                  </a:cubicBezTo>
                  <a:cubicBezTo>
                    <a:pt x="788" y="26"/>
                    <a:pt x="735" y="0"/>
                    <a:pt x="683" y="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2215E25D-6062-4D93-B1D5-40D491F2A2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438" y="1761476"/>
              <a:ext cx="91105" cy="75127"/>
            </a:xfrm>
            <a:custGeom>
              <a:avLst/>
              <a:gdLst>
                <a:gd name="T0" fmla="*/ 1024 w 1183"/>
                <a:gd name="T1" fmla="*/ 552 h 973"/>
                <a:gd name="T2" fmla="*/ 1024 w 1183"/>
                <a:gd name="T3" fmla="*/ 552 h 973"/>
                <a:gd name="T4" fmla="*/ 788 w 1183"/>
                <a:gd name="T5" fmla="*/ 132 h 973"/>
                <a:gd name="T6" fmla="*/ 578 w 1183"/>
                <a:gd name="T7" fmla="*/ 0 h 973"/>
                <a:gd name="T8" fmla="*/ 394 w 1183"/>
                <a:gd name="T9" fmla="*/ 132 h 973"/>
                <a:gd name="T10" fmla="*/ 158 w 1183"/>
                <a:gd name="T11" fmla="*/ 552 h 973"/>
                <a:gd name="T12" fmla="*/ 79 w 1183"/>
                <a:gd name="T13" fmla="*/ 709 h 973"/>
                <a:gd name="T14" fmla="*/ 0 w 1183"/>
                <a:gd name="T15" fmla="*/ 840 h 973"/>
                <a:gd name="T16" fmla="*/ 132 w 1183"/>
                <a:gd name="T17" fmla="*/ 893 h 973"/>
                <a:gd name="T18" fmla="*/ 604 w 1183"/>
                <a:gd name="T19" fmla="*/ 972 h 973"/>
                <a:gd name="T20" fmla="*/ 1050 w 1183"/>
                <a:gd name="T21" fmla="*/ 893 h 973"/>
                <a:gd name="T22" fmla="*/ 1182 w 1183"/>
                <a:gd name="T23" fmla="*/ 840 h 973"/>
                <a:gd name="T24" fmla="*/ 1129 w 1183"/>
                <a:gd name="T25" fmla="*/ 709 h 973"/>
                <a:gd name="T26" fmla="*/ 1024 w 1183"/>
                <a:gd name="T27" fmla="*/ 552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3" h="973">
                  <a:moveTo>
                    <a:pt x="1024" y="552"/>
                  </a:moveTo>
                  <a:lnTo>
                    <a:pt x="1024" y="552"/>
                  </a:lnTo>
                  <a:cubicBezTo>
                    <a:pt x="945" y="420"/>
                    <a:pt x="867" y="263"/>
                    <a:pt x="788" y="132"/>
                  </a:cubicBezTo>
                  <a:cubicBezTo>
                    <a:pt x="762" y="53"/>
                    <a:pt x="683" y="0"/>
                    <a:pt x="578" y="0"/>
                  </a:cubicBezTo>
                  <a:cubicBezTo>
                    <a:pt x="499" y="0"/>
                    <a:pt x="447" y="53"/>
                    <a:pt x="394" y="132"/>
                  </a:cubicBezTo>
                  <a:cubicBezTo>
                    <a:pt x="315" y="263"/>
                    <a:pt x="237" y="394"/>
                    <a:pt x="158" y="552"/>
                  </a:cubicBezTo>
                  <a:cubicBezTo>
                    <a:pt x="132" y="604"/>
                    <a:pt x="105" y="657"/>
                    <a:pt x="79" y="709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32" y="893"/>
                    <a:pt x="132" y="893"/>
                    <a:pt x="132" y="893"/>
                  </a:cubicBezTo>
                  <a:cubicBezTo>
                    <a:pt x="315" y="945"/>
                    <a:pt x="447" y="972"/>
                    <a:pt x="604" y="972"/>
                  </a:cubicBezTo>
                  <a:cubicBezTo>
                    <a:pt x="762" y="972"/>
                    <a:pt x="893" y="945"/>
                    <a:pt x="1050" y="893"/>
                  </a:cubicBezTo>
                  <a:cubicBezTo>
                    <a:pt x="1182" y="840"/>
                    <a:pt x="1182" y="840"/>
                    <a:pt x="1182" y="840"/>
                  </a:cubicBezTo>
                  <a:cubicBezTo>
                    <a:pt x="1129" y="709"/>
                    <a:pt x="1129" y="709"/>
                    <a:pt x="1129" y="709"/>
                  </a:cubicBezTo>
                  <a:cubicBezTo>
                    <a:pt x="1077" y="657"/>
                    <a:pt x="1050" y="604"/>
                    <a:pt x="1024" y="552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3EE45385-4311-47D3-8095-C9D33F4ADC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370" y="1486463"/>
              <a:ext cx="473539" cy="457223"/>
            </a:xfrm>
            <a:custGeom>
              <a:avLst/>
              <a:gdLst>
                <a:gd name="T0" fmla="*/ 6116 w 6143"/>
                <a:gd name="T1" fmla="*/ 3569 h 5933"/>
                <a:gd name="T2" fmla="*/ 5302 w 6143"/>
                <a:gd name="T3" fmla="*/ 1024 h 5933"/>
                <a:gd name="T4" fmla="*/ 2835 w 6143"/>
                <a:gd name="T5" fmla="*/ 79 h 5933"/>
                <a:gd name="T6" fmla="*/ 525 w 6143"/>
                <a:gd name="T7" fmla="*/ 1418 h 5933"/>
                <a:gd name="T8" fmla="*/ 131 w 6143"/>
                <a:gd name="T9" fmla="*/ 3989 h 5933"/>
                <a:gd name="T10" fmla="*/ 1942 w 6143"/>
                <a:gd name="T11" fmla="*/ 5932 h 5933"/>
                <a:gd name="T12" fmla="*/ 4226 w 6143"/>
                <a:gd name="T13" fmla="*/ 5932 h 5933"/>
                <a:gd name="T14" fmla="*/ 4751 w 6143"/>
                <a:gd name="T15" fmla="*/ 5538 h 5933"/>
                <a:gd name="T16" fmla="*/ 6116 w 6143"/>
                <a:gd name="T17" fmla="*/ 3569 h 5933"/>
                <a:gd name="T18" fmla="*/ 5302 w 6143"/>
                <a:gd name="T19" fmla="*/ 3596 h 5933"/>
                <a:gd name="T20" fmla="*/ 4961 w 6143"/>
                <a:gd name="T21" fmla="*/ 3622 h 5933"/>
                <a:gd name="T22" fmla="*/ 4620 w 6143"/>
                <a:gd name="T23" fmla="*/ 3674 h 5933"/>
                <a:gd name="T24" fmla="*/ 3937 w 6143"/>
                <a:gd name="T25" fmla="*/ 4646 h 5933"/>
                <a:gd name="T26" fmla="*/ 4121 w 6143"/>
                <a:gd name="T27" fmla="*/ 4961 h 5933"/>
                <a:gd name="T28" fmla="*/ 3911 w 6143"/>
                <a:gd name="T29" fmla="*/ 5092 h 5933"/>
                <a:gd name="T30" fmla="*/ 3753 w 6143"/>
                <a:gd name="T31" fmla="*/ 4751 h 5933"/>
                <a:gd name="T32" fmla="*/ 2625 w 6143"/>
                <a:gd name="T33" fmla="*/ 4672 h 5933"/>
                <a:gd name="T34" fmla="*/ 2310 w 6143"/>
                <a:gd name="T35" fmla="*/ 4987 h 5933"/>
                <a:gd name="T36" fmla="*/ 2073 w 6143"/>
                <a:gd name="T37" fmla="*/ 5118 h 5933"/>
                <a:gd name="T38" fmla="*/ 2152 w 6143"/>
                <a:gd name="T39" fmla="*/ 4751 h 5933"/>
                <a:gd name="T40" fmla="*/ 2178 w 6143"/>
                <a:gd name="T41" fmla="*/ 4462 h 5933"/>
                <a:gd name="T42" fmla="*/ 1365 w 6143"/>
                <a:gd name="T43" fmla="*/ 3569 h 5933"/>
                <a:gd name="T44" fmla="*/ 1023 w 6143"/>
                <a:gd name="T45" fmla="*/ 3674 h 5933"/>
                <a:gd name="T46" fmla="*/ 971 w 6143"/>
                <a:gd name="T47" fmla="*/ 3438 h 5933"/>
                <a:gd name="T48" fmla="*/ 1443 w 6143"/>
                <a:gd name="T49" fmla="*/ 3176 h 5933"/>
                <a:gd name="T50" fmla="*/ 1601 w 6143"/>
                <a:gd name="T51" fmla="*/ 2047 h 5933"/>
                <a:gd name="T52" fmla="*/ 1312 w 6143"/>
                <a:gd name="T53" fmla="*/ 1837 h 5933"/>
                <a:gd name="T54" fmla="*/ 1470 w 6143"/>
                <a:gd name="T55" fmla="*/ 1627 h 5933"/>
                <a:gd name="T56" fmla="*/ 1706 w 6143"/>
                <a:gd name="T57" fmla="*/ 1890 h 5933"/>
                <a:gd name="T58" fmla="*/ 2808 w 6143"/>
                <a:gd name="T59" fmla="*/ 1470 h 5933"/>
                <a:gd name="T60" fmla="*/ 2940 w 6143"/>
                <a:gd name="T61" fmla="*/ 998 h 5933"/>
                <a:gd name="T62" fmla="*/ 3123 w 6143"/>
                <a:gd name="T63" fmla="*/ 840 h 5933"/>
                <a:gd name="T64" fmla="*/ 3176 w 6143"/>
                <a:gd name="T65" fmla="*/ 1260 h 5933"/>
                <a:gd name="T66" fmla="*/ 4173 w 6143"/>
                <a:gd name="T67" fmla="*/ 1864 h 5933"/>
                <a:gd name="T68" fmla="*/ 4620 w 6143"/>
                <a:gd name="T69" fmla="*/ 1680 h 5933"/>
                <a:gd name="T70" fmla="*/ 4882 w 6143"/>
                <a:gd name="T71" fmla="*/ 1732 h 5933"/>
                <a:gd name="T72" fmla="*/ 4541 w 6143"/>
                <a:gd name="T73" fmla="*/ 2021 h 5933"/>
                <a:gd name="T74" fmla="*/ 4698 w 6143"/>
                <a:gd name="T75" fmla="*/ 3228 h 5933"/>
                <a:gd name="T76" fmla="*/ 5066 w 6143"/>
                <a:gd name="T77" fmla="*/ 3438 h 5933"/>
                <a:gd name="T78" fmla="*/ 5302 w 6143"/>
                <a:gd name="T79" fmla="*/ 3596 h 5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43" h="5933">
                  <a:moveTo>
                    <a:pt x="6116" y="3569"/>
                  </a:moveTo>
                  <a:lnTo>
                    <a:pt x="6116" y="3569"/>
                  </a:lnTo>
                  <a:cubicBezTo>
                    <a:pt x="5932" y="2861"/>
                    <a:pt x="5775" y="2126"/>
                    <a:pt x="5617" y="1391"/>
                  </a:cubicBezTo>
                  <a:cubicBezTo>
                    <a:pt x="5565" y="1234"/>
                    <a:pt x="5460" y="1103"/>
                    <a:pt x="5302" y="1024"/>
                  </a:cubicBezTo>
                  <a:cubicBezTo>
                    <a:pt x="4646" y="709"/>
                    <a:pt x="3990" y="394"/>
                    <a:pt x="3307" y="79"/>
                  </a:cubicBezTo>
                  <a:cubicBezTo>
                    <a:pt x="3150" y="0"/>
                    <a:pt x="2992" y="0"/>
                    <a:pt x="2835" y="79"/>
                  </a:cubicBezTo>
                  <a:cubicBezTo>
                    <a:pt x="2178" y="394"/>
                    <a:pt x="1522" y="709"/>
                    <a:pt x="866" y="1024"/>
                  </a:cubicBezTo>
                  <a:cubicBezTo>
                    <a:pt x="682" y="1103"/>
                    <a:pt x="577" y="1234"/>
                    <a:pt x="525" y="1418"/>
                  </a:cubicBezTo>
                  <a:cubicBezTo>
                    <a:pt x="367" y="2126"/>
                    <a:pt x="210" y="2861"/>
                    <a:pt x="52" y="3569"/>
                  </a:cubicBezTo>
                  <a:cubicBezTo>
                    <a:pt x="0" y="3727"/>
                    <a:pt x="26" y="3858"/>
                    <a:pt x="131" y="3989"/>
                  </a:cubicBezTo>
                  <a:cubicBezTo>
                    <a:pt x="603" y="4567"/>
                    <a:pt x="1076" y="5171"/>
                    <a:pt x="1548" y="5748"/>
                  </a:cubicBezTo>
                  <a:cubicBezTo>
                    <a:pt x="1653" y="5879"/>
                    <a:pt x="1785" y="5932"/>
                    <a:pt x="1942" y="5932"/>
                  </a:cubicBezTo>
                  <a:cubicBezTo>
                    <a:pt x="2336" y="5932"/>
                    <a:pt x="2703" y="5932"/>
                    <a:pt x="3071" y="5932"/>
                  </a:cubicBezTo>
                  <a:cubicBezTo>
                    <a:pt x="3465" y="5932"/>
                    <a:pt x="3832" y="5932"/>
                    <a:pt x="4226" y="5932"/>
                  </a:cubicBezTo>
                  <a:cubicBezTo>
                    <a:pt x="4383" y="5932"/>
                    <a:pt x="4488" y="5879"/>
                    <a:pt x="4593" y="5748"/>
                  </a:cubicBezTo>
                  <a:cubicBezTo>
                    <a:pt x="4646" y="5696"/>
                    <a:pt x="4698" y="5617"/>
                    <a:pt x="4751" y="5538"/>
                  </a:cubicBezTo>
                  <a:cubicBezTo>
                    <a:pt x="5171" y="5013"/>
                    <a:pt x="5591" y="4514"/>
                    <a:pt x="6011" y="3989"/>
                  </a:cubicBezTo>
                  <a:cubicBezTo>
                    <a:pt x="6116" y="3858"/>
                    <a:pt x="6142" y="3727"/>
                    <a:pt x="6116" y="3569"/>
                  </a:cubicBezTo>
                  <a:close/>
                  <a:moveTo>
                    <a:pt x="5302" y="3596"/>
                  </a:moveTo>
                  <a:lnTo>
                    <a:pt x="5302" y="3596"/>
                  </a:lnTo>
                  <a:cubicBezTo>
                    <a:pt x="5276" y="3674"/>
                    <a:pt x="5223" y="3701"/>
                    <a:pt x="5145" y="3674"/>
                  </a:cubicBezTo>
                  <a:cubicBezTo>
                    <a:pt x="5066" y="3674"/>
                    <a:pt x="5013" y="3648"/>
                    <a:pt x="4961" y="3622"/>
                  </a:cubicBezTo>
                  <a:cubicBezTo>
                    <a:pt x="4908" y="3596"/>
                    <a:pt x="4856" y="3569"/>
                    <a:pt x="4803" y="3569"/>
                  </a:cubicBezTo>
                  <a:cubicBezTo>
                    <a:pt x="4725" y="3569"/>
                    <a:pt x="4646" y="3569"/>
                    <a:pt x="4620" y="3674"/>
                  </a:cubicBezTo>
                  <a:cubicBezTo>
                    <a:pt x="4488" y="3989"/>
                    <a:pt x="4278" y="4252"/>
                    <a:pt x="4016" y="4436"/>
                  </a:cubicBezTo>
                  <a:cubicBezTo>
                    <a:pt x="3911" y="4488"/>
                    <a:pt x="3911" y="4567"/>
                    <a:pt x="3937" y="4646"/>
                  </a:cubicBezTo>
                  <a:cubicBezTo>
                    <a:pt x="3963" y="4724"/>
                    <a:pt x="4016" y="4803"/>
                    <a:pt x="4068" y="4882"/>
                  </a:cubicBezTo>
                  <a:cubicBezTo>
                    <a:pt x="4095" y="4908"/>
                    <a:pt x="4121" y="4934"/>
                    <a:pt x="4121" y="4961"/>
                  </a:cubicBezTo>
                  <a:cubicBezTo>
                    <a:pt x="4147" y="5039"/>
                    <a:pt x="4147" y="5092"/>
                    <a:pt x="4068" y="5144"/>
                  </a:cubicBezTo>
                  <a:cubicBezTo>
                    <a:pt x="4016" y="5171"/>
                    <a:pt x="3963" y="5144"/>
                    <a:pt x="3911" y="5092"/>
                  </a:cubicBezTo>
                  <a:cubicBezTo>
                    <a:pt x="3885" y="5039"/>
                    <a:pt x="3858" y="4987"/>
                    <a:pt x="3858" y="4934"/>
                  </a:cubicBezTo>
                  <a:cubicBezTo>
                    <a:pt x="3832" y="4882"/>
                    <a:pt x="3806" y="4803"/>
                    <a:pt x="3753" y="4751"/>
                  </a:cubicBezTo>
                  <a:cubicBezTo>
                    <a:pt x="3727" y="4672"/>
                    <a:pt x="3675" y="4619"/>
                    <a:pt x="3570" y="4646"/>
                  </a:cubicBezTo>
                  <a:cubicBezTo>
                    <a:pt x="3255" y="4751"/>
                    <a:pt x="2940" y="4751"/>
                    <a:pt x="2625" y="4672"/>
                  </a:cubicBezTo>
                  <a:cubicBezTo>
                    <a:pt x="2493" y="4619"/>
                    <a:pt x="2441" y="4646"/>
                    <a:pt x="2388" y="4751"/>
                  </a:cubicBezTo>
                  <a:cubicBezTo>
                    <a:pt x="2362" y="4829"/>
                    <a:pt x="2336" y="4908"/>
                    <a:pt x="2310" y="4987"/>
                  </a:cubicBezTo>
                  <a:cubicBezTo>
                    <a:pt x="2283" y="5013"/>
                    <a:pt x="2283" y="5039"/>
                    <a:pt x="2257" y="5066"/>
                  </a:cubicBezTo>
                  <a:cubicBezTo>
                    <a:pt x="2205" y="5118"/>
                    <a:pt x="2152" y="5171"/>
                    <a:pt x="2073" y="5118"/>
                  </a:cubicBezTo>
                  <a:cubicBezTo>
                    <a:pt x="1995" y="5092"/>
                    <a:pt x="1995" y="5013"/>
                    <a:pt x="2047" y="4934"/>
                  </a:cubicBezTo>
                  <a:cubicBezTo>
                    <a:pt x="2073" y="4882"/>
                    <a:pt x="2126" y="4803"/>
                    <a:pt x="2152" y="4751"/>
                  </a:cubicBezTo>
                  <a:cubicBezTo>
                    <a:pt x="2205" y="4672"/>
                    <a:pt x="2231" y="4593"/>
                    <a:pt x="2231" y="4514"/>
                  </a:cubicBezTo>
                  <a:cubicBezTo>
                    <a:pt x="2231" y="4488"/>
                    <a:pt x="2205" y="4462"/>
                    <a:pt x="2178" y="4462"/>
                  </a:cubicBezTo>
                  <a:cubicBezTo>
                    <a:pt x="1890" y="4252"/>
                    <a:pt x="1653" y="3989"/>
                    <a:pt x="1548" y="3648"/>
                  </a:cubicBezTo>
                  <a:cubicBezTo>
                    <a:pt x="1496" y="3569"/>
                    <a:pt x="1417" y="3569"/>
                    <a:pt x="1365" y="3569"/>
                  </a:cubicBezTo>
                  <a:cubicBezTo>
                    <a:pt x="1286" y="3569"/>
                    <a:pt x="1207" y="3622"/>
                    <a:pt x="1155" y="3648"/>
                  </a:cubicBezTo>
                  <a:cubicBezTo>
                    <a:pt x="1102" y="3648"/>
                    <a:pt x="1076" y="3674"/>
                    <a:pt x="1023" y="3674"/>
                  </a:cubicBezTo>
                  <a:cubicBezTo>
                    <a:pt x="945" y="3701"/>
                    <a:pt x="866" y="3674"/>
                    <a:pt x="840" y="3596"/>
                  </a:cubicBezTo>
                  <a:cubicBezTo>
                    <a:pt x="840" y="3517"/>
                    <a:pt x="892" y="3438"/>
                    <a:pt x="971" y="3438"/>
                  </a:cubicBezTo>
                  <a:cubicBezTo>
                    <a:pt x="1076" y="3412"/>
                    <a:pt x="1155" y="3412"/>
                    <a:pt x="1260" y="3386"/>
                  </a:cubicBezTo>
                  <a:cubicBezTo>
                    <a:pt x="1417" y="3360"/>
                    <a:pt x="1443" y="3333"/>
                    <a:pt x="1443" y="3176"/>
                  </a:cubicBezTo>
                  <a:cubicBezTo>
                    <a:pt x="1417" y="2835"/>
                    <a:pt x="1470" y="2546"/>
                    <a:pt x="1653" y="2257"/>
                  </a:cubicBezTo>
                  <a:cubicBezTo>
                    <a:pt x="1706" y="2152"/>
                    <a:pt x="1680" y="2100"/>
                    <a:pt x="1601" y="2047"/>
                  </a:cubicBezTo>
                  <a:cubicBezTo>
                    <a:pt x="1548" y="1995"/>
                    <a:pt x="1470" y="1942"/>
                    <a:pt x="1417" y="1916"/>
                  </a:cubicBezTo>
                  <a:cubicBezTo>
                    <a:pt x="1365" y="1890"/>
                    <a:pt x="1338" y="1864"/>
                    <a:pt x="1312" y="1837"/>
                  </a:cubicBezTo>
                  <a:cubicBezTo>
                    <a:pt x="1260" y="1785"/>
                    <a:pt x="1233" y="1706"/>
                    <a:pt x="1286" y="1654"/>
                  </a:cubicBezTo>
                  <a:cubicBezTo>
                    <a:pt x="1338" y="1601"/>
                    <a:pt x="1391" y="1601"/>
                    <a:pt x="1470" y="1627"/>
                  </a:cubicBezTo>
                  <a:cubicBezTo>
                    <a:pt x="1496" y="1654"/>
                    <a:pt x="1522" y="1706"/>
                    <a:pt x="1548" y="1732"/>
                  </a:cubicBezTo>
                  <a:cubicBezTo>
                    <a:pt x="1601" y="1785"/>
                    <a:pt x="1653" y="1837"/>
                    <a:pt x="1706" y="1890"/>
                  </a:cubicBezTo>
                  <a:cubicBezTo>
                    <a:pt x="1811" y="1942"/>
                    <a:pt x="1863" y="1942"/>
                    <a:pt x="1942" y="1864"/>
                  </a:cubicBezTo>
                  <a:cubicBezTo>
                    <a:pt x="2205" y="1654"/>
                    <a:pt x="2467" y="1496"/>
                    <a:pt x="2808" y="1470"/>
                  </a:cubicBezTo>
                  <a:cubicBezTo>
                    <a:pt x="2913" y="1444"/>
                    <a:pt x="2966" y="1365"/>
                    <a:pt x="2966" y="1234"/>
                  </a:cubicBezTo>
                  <a:cubicBezTo>
                    <a:pt x="2966" y="1155"/>
                    <a:pt x="2940" y="1076"/>
                    <a:pt x="2940" y="998"/>
                  </a:cubicBezTo>
                  <a:cubicBezTo>
                    <a:pt x="2940" y="919"/>
                    <a:pt x="2940" y="866"/>
                    <a:pt x="2992" y="840"/>
                  </a:cubicBezTo>
                  <a:cubicBezTo>
                    <a:pt x="3045" y="814"/>
                    <a:pt x="3097" y="788"/>
                    <a:pt x="3123" y="840"/>
                  </a:cubicBezTo>
                  <a:cubicBezTo>
                    <a:pt x="3202" y="866"/>
                    <a:pt x="3202" y="919"/>
                    <a:pt x="3202" y="998"/>
                  </a:cubicBezTo>
                  <a:cubicBezTo>
                    <a:pt x="3176" y="1076"/>
                    <a:pt x="3176" y="1181"/>
                    <a:pt x="3176" y="1260"/>
                  </a:cubicBezTo>
                  <a:cubicBezTo>
                    <a:pt x="3150" y="1391"/>
                    <a:pt x="3202" y="1444"/>
                    <a:pt x="3333" y="1470"/>
                  </a:cubicBezTo>
                  <a:cubicBezTo>
                    <a:pt x="3648" y="1523"/>
                    <a:pt x="3937" y="1654"/>
                    <a:pt x="4173" y="1864"/>
                  </a:cubicBezTo>
                  <a:cubicBezTo>
                    <a:pt x="4252" y="1969"/>
                    <a:pt x="4305" y="1969"/>
                    <a:pt x="4410" y="1890"/>
                  </a:cubicBezTo>
                  <a:cubicBezTo>
                    <a:pt x="4488" y="1837"/>
                    <a:pt x="4541" y="1759"/>
                    <a:pt x="4620" y="1680"/>
                  </a:cubicBezTo>
                  <a:cubicBezTo>
                    <a:pt x="4672" y="1654"/>
                    <a:pt x="4725" y="1601"/>
                    <a:pt x="4803" y="1627"/>
                  </a:cubicBezTo>
                  <a:cubicBezTo>
                    <a:pt x="4830" y="1654"/>
                    <a:pt x="4856" y="1680"/>
                    <a:pt x="4882" y="1732"/>
                  </a:cubicBezTo>
                  <a:cubicBezTo>
                    <a:pt x="4882" y="1811"/>
                    <a:pt x="4830" y="1864"/>
                    <a:pt x="4777" y="1890"/>
                  </a:cubicBezTo>
                  <a:cubicBezTo>
                    <a:pt x="4698" y="1942"/>
                    <a:pt x="4620" y="1969"/>
                    <a:pt x="4541" y="2021"/>
                  </a:cubicBezTo>
                  <a:cubicBezTo>
                    <a:pt x="4436" y="2100"/>
                    <a:pt x="4436" y="2179"/>
                    <a:pt x="4488" y="2284"/>
                  </a:cubicBezTo>
                  <a:cubicBezTo>
                    <a:pt x="4646" y="2572"/>
                    <a:pt x="4725" y="2887"/>
                    <a:pt x="4698" y="3228"/>
                  </a:cubicBezTo>
                  <a:cubicBezTo>
                    <a:pt x="4698" y="3333"/>
                    <a:pt x="4751" y="3386"/>
                    <a:pt x="4830" y="3386"/>
                  </a:cubicBezTo>
                  <a:cubicBezTo>
                    <a:pt x="4908" y="3412"/>
                    <a:pt x="4987" y="3412"/>
                    <a:pt x="5066" y="3438"/>
                  </a:cubicBezTo>
                  <a:cubicBezTo>
                    <a:pt x="5118" y="3438"/>
                    <a:pt x="5171" y="3438"/>
                    <a:pt x="5223" y="3465"/>
                  </a:cubicBezTo>
                  <a:cubicBezTo>
                    <a:pt x="5276" y="3491"/>
                    <a:pt x="5328" y="3543"/>
                    <a:pt x="5302" y="3596"/>
                  </a:cubicBezTo>
                  <a:close/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3760B800-0E87-4DBF-880F-8E1546E85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446" y="1739380"/>
              <a:ext cx="82946" cy="84986"/>
            </a:xfrm>
            <a:custGeom>
              <a:avLst/>
              <a:gdLst>
                <a:gd name="T0" fmla="*/ 892 w 1077"/>
                <a:gd name="T1" fmla="*/ 131 h 1103"/>
                <a:gd name="T2" fmla="*/ 892 w 1077"/>
                <a:gd name="T3" fmla="*/ 131 h 1103"/>
                <a:gd name="T4" fmla="*/ 630 w 1077"/>
                <a:gd name="T5" fmla="*/ 79 h 1103"/>
                <a:gd name="T6" fmla="*/ 315 w 1077"/>
                <a:gd name="T7" fmla="*/ 26 h 1103"/>
                <a:gd name="T8" fmla="*/ 52 w 1077"/>
                <a:gd name="T9" fmla="*/ 131 h 1103"/>
                <a:gd name="T10" fmla="*/ 52 w 1077"/>
                <a:gd name="T11" fmla="*/ 367 h 1103"/>
                <a:gd name="T12" fmla="*/ 236 w 1077"/>
                <a:gd name="T13" fmla="*/ 787 h 1103"/>
                <a:gd name="T14" fmla="*/ 367 w 1077"/>
                <a:gd name="T15" fmla="*/ 1102 h 1103"/>
                <a:gd name="T16" fmla="*/ 472 w 1077"/>
                <a:gd name="T17" fmla="*/ 1023 h 1103"/>
                <a:gd name="T18" fmla="*/ 1024 w 1077"/>
                <a:gd name="T19" fmla="*/ 367 h 1103"/>
                <a:gd name="T20" fmla="*/ 1024 w 1077"/>
                <a:gd name="T21" fmla="*/ 367 h 1103"/>
                <a:gd name="T22" fmla="*/ 1024 w 1077"/>
                <a:gd name="T23" fmla="*/ 210 h 1103"/>
                <a:gd name="T24" fmla="*/ 892 w 1077"/>
                <a:gd name="T25" fmla="*/ 131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7" h="1103">
                  <a:moveTo>
                    <a:pt x="892" y="131"/>
                  </a:moveTo>
                  <a:lnTo>
                    <a:pt x="892" y="131"/>
                  </a:lnTo>
                  <a:cubicBezTo>
                    <a:pt x="814" y="105"/>
                    <a:pt x="735" y="105"/>
                    <a:pt x="630" y="79"/>
                  </a:cubicBezTo>
                  <a:cubicBezTo>
                    <a:pt x="525" y="52"/>
                    <a:pt x="420" y="52"/>
                    <a:pt x="315" y="26"/>
                  </a:cubicBezTo>
                  <a:cubicBezTo>
                    <a:pt x="210" y="0"/>
                    <a:pt x="105" y="52"/>
                    <a:pt x="52" y="131"/>
                  </a:cubicBezTo>
                  <a:cubicBezTo>
                    <a:pt x="26" y="184"/>
                    <a:pt x="0" y="288"/>
                    <a:pt x="52" y="367"/>
                  </a:cubicBezTo>
                  <a:cubicBezTo>
                    <a:pt x="105" y="498"/>
                    <a:pt x="157" y="656"/>
                    <a:pt x="236" y="787"/>
                  </a:cubicBezTo>
                  <a:cubicBezTo>
                    <a:pt x="367" y="1102"/>
                    <a:pt x="367" y="1102"/>
                    <a:pt x="367" y="1102"/>
                  </a:cubicBezTo>
                  <a:cubicBezTo>
                    <a:pt x="472" y="1023"/>
                    <a:pt x="472" y="1023"/>
                    <a:pt x="472" y="1023"/>
                  </a:cubicBezTo>
                  <a:cubicBezTo>
                    <a:pt x="735" y="840"/>
                    <a:pt x="919" y="630"/>
                    <a:pt x="1024" y="367"/>
                  </a:cubicBezTo>
                  <a:lnTo>
                    <a:pt x="1024" y="367"/>
                  </a:lnTo>
                  <a:cubicBezTo>
                    <a:pt x="1050" y="341"/>
                    <a:pt x="1076" y="288"/>
                    <a:pt x="1024" y="210"/>
                  </a:cubicBezTo>
                  <a:cubicBezTo>
                    <a:pt x="1024" y="157"/>
                    <a:pt x="971" y="131"/>
                    <a:pt x="892" y="13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36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EF4383E2-6A7B-4B98-93A6-74135FC58D30}"/>
              </a:ext>
            </a:extLst>
          </p:cNvPr>
          <p:cNvSpPr/>
          <p:nvPr/>
        </p:nvSpPr>
        <p:spPr>
          <a:xfrm>
            <a:off x="7264041" y="155157"/>
            <a:ext cx="1312218" cy="8143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Snagit_PPT36A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5" y="540000"/>
            <a:ext cx="8445245" cy="403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69</a:t>
            </a:fld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4270E8-9F10-4A02-BFAC-3D4B360DF1BD}"/>
              </a:ext>
            </a:extLst>
          </p:cNvPr>
          <p:cNvGrpSpPr>
            <a:grpSpLocks noChangeAspect="1"/>
          </p:cNvGrpSpPr>
          <p:nvPr/>
        </p:nvGrpSpPr>
        <p:grpSpPr>
          <a:xfrm>
            <a:off x="8411625" y="31500"/>
            <a:ext cx="688094" cy="566273"/>
            <a:chOff x="5612957" y="941"/>
            <a:chExt cx="2108322" cy="1735063"/>
          </a:xfrm>
        </p:grpSpPr>
        <p:sp>
          <p:nvSpPr>
            <p:cNvPr id="8" name="Freeform 38">
              <a:extLst>
                <a:ext uri="{FF2B5EF4-FFF2-40B4-BE49-F238E27FC236}">
                  <a16:creationId xmlns:a16="http://schemas.microsoft.com/office/drawing/2014/main" id="{BE724F12-3144-45F2-972C-CE102829FB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902190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0 h 2251"/>
                <a:gd name="T4" fmla="*/ 0 w 2251"/>
                <a:gd name="T5" fmla="*/ 2250 h 2251"/>
                <a:gd name="T6" fmla="*/ 2250 w 2251"/>
                <a:gd name="T7" fmla="*/ 2250 h 2251"/>
                <a:gd name="T8" fmla="*/ 2250 w 2251"/>
                <a:gd name="T9" fmla="*/ 0 h 2251"/>
                <a:gd name="T10" fmla="*/ 0 w 2251"/>
                <a:gd name="T11" fmla="*/ 0 h 2251"/>
                <a:gd name="T12" fmla="*/ 1138 w 2251"/>
                <a:gd name="T13" fmla="*/ 1804 h 2251"/>
                <a:gd name="T14" fmla="*/ 1138 w 2251"/>
                <a:gd name="T15" fmla="*/ 1804 h 2251"/>
                <a:gd name="T16" fmla="*/ 395 w 2251"/>
                <a:gd name="T17" fmla="*/ 1087 h 2251"/>
                <a:gd name="T18" fmla="*/ 1138 w 2251"/>
                <a:gd name="T19" fmla="*/ 344 h 2251"/>
                <a:gd name="T20" fmla="*/ 1879 w 2251"/>
                <a:gd name="T21" fmla="*/ 1087 h 2251"/>
                <a:gd name="T22" fmla="*/ 1138 w 2251"/>
                <a:gd name="T23" fmla="*/ 180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0" y="2250"/>
                    <a:pt x="2250" y="2250"/>
                    <a:pt x="2250" y="2250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8" y="1804"/>
                  </a:moveTo>
                  <a:lnTo>
                    <a:pt x="1138" y="1804"/>
                  </a:lnTo>
                  <a:cubicBezTo>
                    <a:pt x="742" y="1804"/>
                    <a:pt x="395" y="1483"/>
                    <a:pt x="395" y="1087"/>
                  </a:cubicBezTo>
                  <a:cubicBezTo>
                    <a:pt x="395" y="667"/>
                    <a:pt x="742" y="344"/>
                    <a:pt x="1138" y="344"/>
                  </a:cubicBezTo>
                  <a:cubicBezTo>
                    <a:pt x="1533" y="344"/>
                    <a:pt x="1879" y="667"/>
                    <a:pt x="1879" y="1087"/>
                  </a:cubicBezTo>
                  <a:cubicBezTo>
                    <a:pt x="1879" y="1483"/>
                    <a:pt x="1533" y="1804"/>
                    <a:pt x="1138" y="1804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" name="Freeform 39">
              <a:extLst>
                <a:ext uri="{FF2B5EF4-FFF2-40B4-BE49-F238E27FC236}">
                  <a16:creationId xmlns:a16="http://schemas.microsoft.com/office/drawing/2014/main" id="{38374800-E157-434D-875F-71DCDE56DF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76" y="902190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0 h 2251"/>
                <a:gd name="T4" fmla="*/ 0 w 2252"/>
                <a:gd name="T5" fmla="*/ 2250 h 2251"/>
                <a:gd name="T6" fmla="*/ 2251 w 2252"/>
                <a:gd name="T7" fmla="*/ 2250 h 2251"/>
                <a:gd name="T8" fmla="*/ 2251 w 2252"/>
                <a:gd name="T9" fmla="*/ 0 h 2251"/>
                <a:gd name="T10" fmla="*/ 0 w 2252"/>
                <a:gd name="T11" fmla="*/ 0 h 2251"/>
                <a:gd name="T12" fmla="*/ 1139 w 2252"/>
                <a:gd name="T13" fmla="*/ 1804 h 2251"/>
                <a:gd name="T14" fmla="*/ 1139 w 2252"/>
                <a:gd name="T15" fmla="*/ 1804 h 2251"/>
                <a:gd name="T16" fmla="*/ 396 w 2252"/>
                <a:gd name="T17" fmla="*/ 1087 h 2251"/>
                <a:gd name="T18" fmla="*/ 1139 w 2252"/>
                <a:gd name="T19" fmla="*/ 344 h 2251"/>
                <a:gd name="T20" fmla="*/ 1880 w 2252"/>
                <a:gd name="T21" fmla="*/ 1087 h 2251"/>
                <a:gd name="T22" fmla="*/ 1139 w 2252"/>
                <a:gd name="T23" fmla="*/ 180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1" y="2250"/>
                    <a:pt x="2251" y="2250"/>
                    <a:pt x="2251" y="2250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9" y="1804"/>
                  </a:moveTo>
                  <a:lnTo>
                    <a:pt x="1139" y="1804"/>
                  </a:lnTo>
                  <a:cubicBezTo>
                    <a:pt x="743" y="1804"/>
                    <a:pt x="396" y="1483"/>
                    <a:pt x="396" y="1087"/>
                  </a:cubicBezTo>
                  <a:cubicBezTo>
                    <a:pt x="396" y="667"/>
                    <a:pt x="743" y="344"/>
                    <a:pt x="1139" y="344"/>
                  </a:cubicBezTo>
                  <a:cubicBezTo>
                    <a:pt x="1534" y="344"/>
                    <a:pt x="1880" y="667"/>
                    <a:pt x="1880" y="1087"/>
                  </a:cubicBezTo>
                  <a:cubicBezTo>
                    <a:pt x="1880" y="1483"/>
                    <a:pt x="1534" y="1804"/>
                    <a:pt x="1139" y="1804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0" name="Freeform 40">
              <a:extLst>
                <a:ext uri="{FF2B5EF4-FFF2-40B4-BE49-F238E27FC236}">
                  <a16:creationId xmlns:a16="http://schemas.microsoft.com/office/drawing/2014/main" id="{1523B11B-504F-47A2-BD44-675D095369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0595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0 h 2253"/>
                <a:gd name="T4" fmla="*/ 0 w 2252"/>
                <a:gd name="T5" fmla="*/ 2252 h 2253"/>
                <a:gd name="T6" fmla="*/ 2251 w 2252"/>
                <a:gd name="T7" fmla="*/ 2252 h 2253"/>
                <a:gd name="T8" fmla="*/ 2251 w 2252"/>
                <a:gd name="T9" fmla="*/ 0 h 2253"/>
                <a:gd name="T10" fmla="*/ 0 w 2252"/>
                <a:gd name="T11" fmla="*/ 0 h 2253"/>
                <a:gd name="T12" fmla="*/ 1138 w 2252"/>
                <a:gd name="T13" fmla="*/ 1806 h 2253"/>
                <a:gd name="T14" fmla="*/ 1138 w 2252"/>
                <a:gd name="T15" fmla="*/ 1806 h 2253"/>
                <a:gd name="T16" fmla="*/ 396 w 2252"/>
                <a:gd name="T17" fmla="*/ 1089 h 2253"/>
                <a:gd name="T18" fmla="*/ 1138 w 2252"/>
                <a:gd name="T19" fmla="*/ 347 h 2253"/>
                <a:gd name="T20" fmla="*/ 1855 w 2252"/>
                <a:gd name="T21" fmla="*/ 1089 h 2253"/>
                <a:gd name="T22" fmla="*/ 1138 w 2252"/>
                <a:gd name="T23" fmla="*/ 1806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0"/>
                  </a:lnTo>
                  <a:cubicBezTo>
                    <a:pt x="0" y="2252"/>
                    <a:pt x="0" y="2252"/>
                    <a:pt x="0" y="2252"/>
                  </a:cubicBezTo>
                  <a:cubicBezTo>
                    <a:pt x="2251" y="2252"/>
                    <a:pt x="2251" y="2252"/>
                    <a:pt x="2251" y="2252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8" y="1806"/>
                  </a:moveTo>
                  <a:lnTo>
                    <a:pt x="1138" y="1806"/>
                  </a:lnTo>
                  <a:cubicBezTo>
                    <a:pt x="718" y="1806"/>
                    <a:pt x="396" y="1485"/>
                    <a:pt x="396" y="1089"/>
                  </a:cubicBezTo>
                  <a:cubicBezTo>
                    <a:pt x="396" y="669"/>
                    <a:pt x="718" y="347"/>
                    <a:pt x="1138" y="347"/>
                  </a:cubicBezTo>
                  <a:cubicBezTo>
                    <a:pt x="1534" y="347"/>
                    <a:pt x="1855" y="669"/>
                    <a:pt x="1855" y="1089"/>
                  </a:cubicBezTo>
                  <a:cubicBezTo>
                    <a:pt x="1855" y="1485"/>
                    <a:pt x="1534" y="1806"/>
                    <a:pt x="1138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1" name="Freeform 41">
              <a:extLst>
                <a:ext uri="{FF2B5EF4-FFF2-40B4-BE49-F238E27FC236}">
                  <a16:creationId xmlns:a16="http://schemas.microsoft.com/office/drawing/2014/main" id="{035EC862-C9E8-4C65-AB03-53C71C0E39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0 h 2253"/>
                <a:gd name="T4" fmla="*/ 0 w 2252"/>
                <a:gd name="T5" fmla="*/ 2252 h 2253"/>
                <a:gd name="T6" fmla="*/ 2251 w 2252"/>
                <a:gd name="T7" fmla="*/ 2252 h 2253"/>
                <a:gd name="T8" fmla="*/ 2251 w 2252"/>
                <a:gd name="T9" fmla="*/ 0 h 2253"/>
                <a:gd name="T10" fmla="*/ 0 w 2252"/>
                <a:gd name="T11" fmla="*/ 0 h 2253"/>
                <a:gd name="T12" fmla="*/ 1137 w 2252"/>
                <a:gd name="T13" fmla="*/ 1806 h 2253"/>
                <a:gd name="T14" fmla="*/ 1137 w 2252"/>
                <a:gd name="T15" fmla="*/ 1806 h 2253"/>
                <a:gd name="T16" fmla="*/ 395 w 2252"/>
                <a:gd name="T17" fmla="*/ 1089 h 2253"/>
                <a:gd name="T18" fmla="*/ 1137 w 2252"/>
                <a:gd name="T19" fmla="*/ 347 h 2253"/>
                <a:gd name="T20" fmla="*/ 1879 w 2252"/>
                <a:gd name="T21" fmla="*/ 1089 h 2253"/>
                <a:gd name="T22" fmla="*/ 1137 w 2252"/>
                <a:gd name="T23" fmla="*/ 1806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0"/>
                  </a:lnTo>
                  <a:cubicBezTo>
                    <a:pt x="0" y="2252"/>
                    <a:pt x="0" y="2252"/>
                    <a:pt x="0" y="2252"/>
                  </a:cubicBezTo>
                  <a:cubicBezTo>
                    <a:pt x="2251" y="2252"/>
                    <a:pt x="2251" y="2252"/>
                    <a:pt x="2251" y="2252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5"/>
                    <a:pt x="395" y="1089"/>
                  </a:cubicBezTo>
                  <a:cubicBezTo>
                    <a:pt x="395" y="669"/>
                    <a:pt x="741" y="347"/>
                    <a:pt x="1137" y="347"/>
                  </a:cubicBezTo>
                  <a:cubicBezTo>
                    <a:pt x="1533" y="347"/>
                    <a:pt x="1879" y="669"/>
                    <a:pt x="1879" y="1089"/>
                  </a:cubicBezTo>
                  <a:cubicBezTo>
                    <a:pt x="1879" y="1485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2" name="Freeform 42">
              <a:extLst>
                <a:ext uri="{FF2B5EF4-FFF2-40B4-BE49-F238E27FC236}">
                  <a16:creationId xmlns:a16="http://schemas.microsoft.com/office/drawing/2014/main" id="{6584FC3F-7F22-43DE-90A1-0ED3EB490B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0 h 2252"/>
                <a:gd name="T4" fmla="*/ 0 w 2252"/>
                <a:gd name="T5" fmla="*/ 2251 h 2252"/>
                <a:gd name="T6" fmla="*/ 2251 w 2252"/>
                <a:gd name="T7" fmla="*/ 2251 h 2252"/>
                <a:gd name="T8" fmla="*/ 2251 w 2252"/>
                <a:gd name="T9" fmla="*/ 0 h 2252"/>
                <a:gd name="T10" fmla="*/ 0 w 2252"/>
                <a:gd name="T11" fmla="*/ 0 h 2252"/>
                <a:gd name="T12" fmla="*/ 1137 w 2252"/>
                <a:gd name="T13" fmla="*/ 1807 h 2252"/>
                <a:gd name="T14" fmla="*/ 1137 w 2252"/>
                <a:gd name="T15" fmla="*/ 1807 h 2252"/>
                <a:gd name="T16" fmla="*/ 396 w 2252"/>
                <a:gd name="T17" fmla="*/ 1089 h 2252"/>
                <a:gd name="T18" fmla="*/ 1137 w 2252"/>
                <a:gd name="T19" fmla="*/ 347 h 2252"/>
                <a:gd name="T20" fmla="*/ 1880 w 2252"/>
                <a:gd name="T21" fmla="*/ 1089 h 2252"/>
                <a:gd name="T22" fmla="*/ 1137 w 2252"/>
                <a:gd name="T23" fmla="*/ 180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0"/>
                  </a:lnTo>
                  <a:cubicBezTo>
                    <a:pt x="0" y="2251"/>
                    <a:pt x="0" y="2251"/>
                    <a:pt x="0" y="2251"/>
                  </a:cubicBezTo>
                  <a:cubicBezTo>
                    <a:pt x="2251" y="2251"/>
                    <a:pt x="2251" y="2251"/>
                    <a:pt x="2251" y="2251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7"/>
                  </a:moveTo>
                  <a:lnTo>
                    <a:pt x="1137" y="1807"/>
                  </a:lnTo>
                  <a:cubicBezTo>
                    <a:pt x="742" y="1807"/>
                    <a:pt x="396" y="1485"/>
                    <a:pt x="396" y="1089"/>
                  </a:cubicBezTo>
                  <a:cubicBezTo>
                    <a:pt x="396" y="668"/>
                    <a:pt x="742" y="347"/>
                    <a:pt x="1137" y="347"/>
                  </a:cubicBezTo>
                  <a:cubicBezTo>
                    <a:pt x="1533" y="347"/>
                    <a:pt x="1880" y="668"/>
                    <a:pt x="1880" y="1089"/>
                  </a:cubicBezTo>
                  <a:cubicBezTo>
                    <a:pt x="1880" y="1485"/>
                    <a:pt x="1533" y="1807"/>
                    <a:pt x="1137" y="1807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3" name="Freeform 43">
              <a:extLst>
                <a:ext uri="{FF2B5EF4-FFF2-40B4-BE49-F238E27FC236}">
                  <a16:creationId xmlns:a16="http://schemas.microsoft.com/office/drawing/2014/main" id="{603375F3-768B-4A06-B1D2-1F8A7B07C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287289"/>
              <a:ext cx="173499" cy="173839"/>
            </a:xfrm>
            <a:custGeom>
              <a:avLst/>
              <a:gdLst>
                <a:gd name="T0" fmla="*/ 0 w 2251"/>
                <a:gd name="T1" fmla="*/ 0 h 2252"/>
                <a:gd name="T2" fmla="*/ 0 w 2251"/>
                <a:gd name="T3" fmla="*/ 0 h 2252"/>
                <a:gd name="T4" fmla="*/ 0 w 2251"/>
                <a:gd name="T5" fmla="*/ 2251 h 2252"/>
                <a:gd name="T6" fmla="*/ 2250 w 2251"/>
                <a:gd name="T7" fmla="*/ 2251 h 2252"/>
                <a:gd name="T8" fmla="*/ 2250 w 2251"/>
                <a:gd name="T9" fmla="*/ 0 h 2252"/>
                <a:gd name="T10" fmla="*/ 0 w 2251"/>
                <a:gd name="T11" fmla="*/ 0 h 2252"/>
                <a:gd name="T12" fmla="*/ 1138 w 2251"/>
                <a:gd name="T13" fmla="*/ 1807 h 2252"/>
                <a:gd name="T14" fmla="*/ 1138 w 2251"/>
                <a:gd name="T15" fmla="*/ 1807 h 2252"/>
                <a:gd name="T16" fmla="*/ 395 w 2251"/>
                <a:gd name="T17" fmla="*/ 1089 h 2252"/>
                <a:gd name="T18" fmla="*/ 1138 w 2251"/>
                <a:gd name="T19" fmla="*/ 347 h 2252"/>
                <a:gd name="T20" fmla="*/ 1879 w 2251"/>
                <a:gd name="T21" fmla="*/ 1089 h 2252"/>
                <a:gd name="T22" fmla="*/ 1138 w 2251"/>
                <a:gd name="T23" fmla="*/ 180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2">
                  <a:moveTo>
                    <a:pt x="0" y="0"/>
                  </a:moveTo>
                  <a:lnTo>
                    <a:pt x="0" y="0"/>
                  </a:lnTo>
                  <a:cubicBezTo>
                    <a:pt x="0" y="2251"/>
                    <a:pt x="0" y="2251"/>
                    <a:pt x="0" y="2251"/>
                  </a:cubicBezTo>
                  <a:cubicBezTo>
                    <a:pt x="2250" y="2251"/>
                    <a:pt x="2250" y="2251"/>
                    <a:pt x="2250" y="2251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8" y="1807"/>
                  </a:moveTo>
                  <a:lnTo>
                    <a:pt x="1138" y="1807"/>
                  </a:lnTo>
                  <a:cubicBezTo>
                    <a:pt x="742" y="1807"/>
                    <a:pt x="395" y="1485"/>
                    <a:pt x="395" y="1089"/>
                  </a:cubicBezTo>
                  <a:cubicBezTo>
                    <a:pt x="395" y="668"/>
                    <a:pt x="742" y="347"/>
                    <a:pt x="1138" y="347"/>
                  </a:cubicBezTo>
                  <a:cubicBezTo>
                    <a:pt x="1533" y="347"/>
                    <a:pt x="1879" y="668"/>
                    <a:pt x="1879" y="1089"/>
                  </a:cubicBezTo>
                  <a:cubicBezTo>
                    <a:pt x="1879" y="1485"/>
                    <a:pt x="1533" y="1807"/>
                    <a:pt x="1138" y="1807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4" name="Freeform 44">
              <a:extLst>
                <a:ext uri="{FF2B5EF4-FFF2-40B4-BE49-F238E27FC236}">
                  <a16:creationId xmlns:a16="http://schemas.microsoft.com/office/drawing/2014/main" id="{9CCCA2AB-041A-499F-A932-7B15052B08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480179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0 h 2251"/>
                <a:gd name="T4" fmla="*/ 0 w 2252"/>
                <a:gd name="T5" fmla="*/ 2250 h 2251"/>
                <a:gd name="T6" fmla="*/ 2251 w 2252"/>
                <a:gd name="T7" fmla="*/ 2250 h 2251"/>
                <a:gd name="T8" fmla="*/ 2251 w 2252"/>
                <a:gd name="T9" fmla="*/ 0 h 2251"/>
                <a:gd name="T10" fmla="*/ 0 w 2252"/>
                <a:gd name="T11" fmla="*/ 0 h 2251"/>
                <a:gd name="T12" fmla="*/ 1137 w 2252"/>
                <a:gd name="T13" fmla="*/ 1806 h 2251"/>
                <a:gd name="T14" fmla="*/ 1137 w 2252"/>
                <a:gd name="T15" fmla="*/ 1806 h 2251"/>
                <a:gd name="T16" fmla="*/ 395 w 2252"/>
                <a:gd name="T17" fmla="*/ 1089 h 2251"/>
                <a:gd name="T18" fmla="*/ 1137 w 2252"/>
                <a:gd name="T19" fmla="*/ 346 h 2251"/>
                <a:gd name="T20" fmla="*/ 1879 w 2252"/>
                <a:gd name="T21" fmla="*/ 1089 h 2251"/>
                <a:gd name="T22" fmla="*/ 1137 w 2252"/>
                <a:gd name="T23" fmla="*/ 1806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1" y="2250"/>
                    <a:pt x="2251" y="2250"/>
                    <a:pt x="2251" y="2250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4"/>
                    <a:pt x="395" y="1089"/>
                  </a:cubicBezTo>
                  <a:cubicBezTo>
                    <a:pt x="395" y="667"/>
                    <a:pt x="741" y="346"/>
                    <a:pt x="1137" y="346"/>
                  </a:cubicBezTo>
                  <a:cubicBezTo>
                    <a:pt x="1533" y="346"/>
                    <a:pt x="1879" y="667"/>
                    <a:pt x="1879" y="1089"/>
                  </a:cubicBezTo>
                  <a:cubicBezTo>
                    <a:pt x="1879" y="1484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5" name="Freeform 45">
              <a:extLst>
                <a:ext uri="{FF2B5EF4-FFF2-40B4-BE49-F238E27FC236}">
                  <a16:creationId xmlns:a16="http://schemas.microsoft.com/office/drawing/2014/main" id="{FCF41AA9-3980-4FF9-9D2A-059A1BC6ED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2296" y="1480179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0 h 2251"/>
                <a:gd name="T4" fmla="*/ 0 w 2251"/>
                <a:gd name="T5" fmla="*/ 2250 h 2251"/>
                <a:gd name="T6" fmla="*/ 2250 w 2251"/>
                <a:gd name="T7" fmla="*/ 2250 h 2251"/>
                <a:gd name="T8" fmla="*/ 2250 w 2251"/>
                <a:gd name="T9" fmla="*/ 0 h 2251"/>
                <a:gd name="T10" fmla="*/ 0 w 2251"/>
                <a:gd name="T11" fmla="*/ 0 h 2251"/>
                <a:gd name="T12" fmla="*/ 1137 w 2251"/>
                <a:gd name="T13" fmla="*/ 1806 h 2251"/>
                <a:gd name="T14" fmla="*/ 1137 w 2251"/>
                <a:gd name="T15" fmla="*/ 1806 h 2251"/>
                <a:gd name="T16" fmla="*/ 395 w 2251"/>
                <a:gd name="T17" fmla="*/ 1089 h 2251"/>
                <a:gd name="T18" fmla="*/ 1137 w 2251"/>
                <a:gd name="T19" fmla="*/ 346 h 2251"/>
                <a:gd name="T20" fmla="*/ 1879 w 2251"/>
                <a:gd name="T21" fmla="*/ 1089 h 2251"/>
                <a:gd name="T22" fmla="*/ 1137 w 2251"/>
                <a:gd name="T23" fmla="*/ 1806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0" y="2250"/>
                    <a:pt x="2250" y="2250"/>
                    <a:pt x="2250" y="2250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4"/>
                    <a:pt x="395" y="1089"/>
                  </a:cubicBezTo>
                  <a:cubicBezTo>
                    <a:pt x="395" y="667"/>
                    <a:pt x="741" y="346"/>
                    <a:pt x="1137" y="346"/>
                  </a:cubicBezTo>
                  <a:cubicBezTo>
                    <a:pt x="1533" y="346"/>
                    <a:pt x="1879" y="667"/>
                    <a:pt x="1879" y="1089"/>
                  </a:cubicBezTo>
                  <a:cubicBezTo>
                    <a:pt x="1879" y="1484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6" name="Freeform 46">
              <a:extLst>
                <a:ext uri="{FF2B5EF4-FFF2-40B4-BE49-F238E27FC236}">
                  <a16:creationId xmlns:a16="http://schemas.microsoft.com/office/drawing/2014/main" id="{DD3C60B1-4EB6-42F4-8E85-79269A401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6567" y="833471"/>
              <a:ext cx="927367" cy="902533"/>
            </a:xfrm>
            <a:custGeom>
              <a:avLst/>
              <a:gdLst>
                <a:gd name="T0" fmla="*/ 10981 w 12021"/>
                <a:gd name="T1" fmla="*/ 0 h 11699"/>
                <a:gd name="T2" fmla="*/ 989 w 12021"/>
                <a:gd name="T3" fmla="*/ 25 h 11699"/>
                <a:gd name="T4" fmla="*/ 25 w 12021"/>
                <a:gd name="T5" fmla="*/ 1039 h 11699"/>
                <a:gd name="T6" fmla="*/ 0 w 12021"/>
                <a:gd name="T7" fmla="*/ 10733 h 11699"/>
                <a:gd name="T8" fmla="*/ 1064 w 12021"/>
                <a:gd name="T9" fmla="*/ 11698 h 11699"/>
                <a:gd name="T10" fmla="*/ 11055 w 12021"/>
                <a:gd name="T11" fmla="*/ 11648 h 11699"/>
                <a:gd name="T12" fmla="*/ 12020 w 12021"/>
                <a:gd name="T13" fmla="*/ 10610 h 11699"/>
                <a:gd name="T14" fmla="*/ 12020 w 12021"/>
                <a:gd name="T15" fmla="*/ 1039 h 11699"/>
                <a:gd name="T16" fmla="*/ 10981 w 12021"/>
                <a:gd name="T17" fmla="*/ 0 h 11699"/>
                <a:gd name="T18" fmla="*/ 11723 w 12021"/>
                <a:gd name="T19" fmla="*/ 10362 h 11699"/>
                <a:gd name="T20" fmla="*/ 10808 w 12021"/>
                <a:gd name="T21" fmla="*/ 11352 h 11699"/>
                <a:gd name="T22" fmla="*/ 1336 w 12021"/>
                <a:gd name="T23" fmla="*/ 11401 h 11699"/>
                <a:gd name="T24" fmla="*/ 297 w 12021"/>
                <a:gd name="T25" fmla="*/ 10486 h 11699"/>
                <a:gd name="T26" fmla="*/ 322 w 12021"/>
                <a:gd name="T27" fmla="*/ 1285 h 11699"/>
                <a:gd name="T28" fmla="*/ 1237 w 12021"/>
                <a:gd name="T29" fmla="*/ 321 h 11699"/>
                <a:gd name="T30" fmla="*/ 10734 w 12021"/>
                <a:gd name="T31" fmla="*/ 297 h 11699"/>
                <a:gd name="T32" fmla="*/ 11723 w 12021"/>
                <a:gd name="T33" fmla="*/ 1285 h 11699"/>
                <a:gd name="T34" fmla="*/ 11723 w 12021"/>
                <a:gd name="T35" fmla="*/ 10362 h 1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21" h="11699">
                  <a:moveTo>
                    <a:pt x="10981" y="0"/>
                  </a:moveTo>
                  <a:lnTo>
                    <a:pt x="989" y="25"/>
                  </a:lnTo>
                  <a:lnTo>
                    <a:pt x="25" y="1039"/>
                  </a:lnTo>
                  <a:lnTo>
                    <a:pt x="0" y="10733"/>
                  </a:lnTo>
                  <a:lnTo>
                    <a:pt x="1064" y="11698"/>
                  </a:lnTo>
                  <a:lnTo>
                    <a:pt x="11055" y="11648"/>
                  </a:lnTo>
                  <a:lnTo>
                    <a:pt x="12020" y="10610"/>
                  </a:lnTo>
                  <a:lnTo>
                    <a:pt x="12020" y="1039"/>
                  </a:lnTo>
                  <a:lnTo>
                    <a:pt x="10981" y="0"/>
                  </a:lnTo>
                  <a:close/>
                  <a:moveTo>
                    <a:pt x="11723" y="10362"/>
                  </a:moveTo>
                  <a:lnTo>
                    <a:pt x="10808" y="11352"/>
                  </a:lnTo>
                  <a:lnTo>
                    <a:pt x="1336" y="11401"/>
                  </a:lnTo>
                  <a:lnTo>
                    <a:pt x="297" y="10486"/>
                  </a:lnTo>
                  <a:lnTo>
                    <a:pt x="322" y="1285"/>
                  </a:lnTo>
                  <a:lnTo>
                    <a:pt x="1237" y="321"/>
                  </a:lnTo>
                  <a:lnTo>
                    <a:pt x="10734" y="297"/>
                  </a:lnTo>
                  <a:lnTo>
                    <a:pt x="11723" y="1285"/>
                  </a:lnTo>
                  <a:lnTo>
                    <a:pt x="11723" y="1036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2AC4003E-9C0D-4103-B566-7034671BA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9171" y="1314164"/>
              <a:ext cx="120428" cy="120428"/>
            </a:xfrm>
            <a:custGeom>
              <a:avLst/>
              <a:gdLst>
                <a:gd name="T0" fmla="*/ 1559 w 1560"/>
                <a:gd name="T1" fmla="*/ 792 h 1560"/>
                <a:gd name="T2" fmla="*/ 1559 w 1560"/>
                <a:gd name="T3" fmla="*/ 792 h 1560"/>
                <a:gd name="T4" fmla="*/ 792 w 1560"/>
                <a:gd name="T5" fmla="*/ 1559 h 1560"/>
                <a:gd name="T6" fmla="*/ 0 w 1560"/>
                <a:gd name="T7" fmla="*/ 792 h 1560"/>
                <a:gd name="T8" fmla="*/ 792 w 1560"/>
                <a:gd name="T9" fmla="*/ 0 h 1560"/>
                <a:gd name="T10" fmla="*/ 1559 w 1560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0" h="1560">
                  <a:moveTo>
                    <a:pt x="1559" y="792"/>
                  </a:moveTo>
                  <a:lnTo>
                    <a:pt x="1559" y="792"/>
                  </a:lnTo>
                  <a:cubicBezTo>
                    <a:pt x="1559" y="1212"/>
                    <a:pt x="1212" y="1559"/>
                    <a:pt x="792" y="1559"/>
                  </a:cubicBezTo>
                  <a:cubicBezTo>
                    <a:pt x="372" y="1559"/>
                    <a:pt x="0" y="1212"/>
                    <a:pt x="0" y="792"/>
                  </a:cubicBezTo>
                  <a:cubicBezTo>
                    <a:pt x="0" y="346"/>
                    <a:pt x="372" y="0"/>
                    <a:pt x="792" y="0"/>
                  </a:cubicBezTo>
                  <a:cubicBezTo>
                    <a:pt x="1212" y="0"/>
                    <a:pt x="1559" y="346"/>
                    <a:pt x="1559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A8910CC7-C6F2-4B1D-A824-C838D671A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0595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2251 h 2252"/>
                <a:gd name="T4" fmla="*/ 2251 w 2252"/>
                <a:gd name="T5" fmla="*/ 2251 h 2252"/>
                <a:gd name="T6" fmla="*/ 2251 w 2252"/>
                <a:gd name="T7" fmla="*/ 0 h 2252"/>
                <a:gd name="T8" fmla="*/ 0 w 2252"/>
                <a:gd name="T9" fmla="*/ 0 h 2252"/>
                <a:gd name="T10" fmla="*/ 2202 w 2252"/>
                <a:gd name="T11" fmla="*/ 2202 h 2252"/>
                <a:gd name="T12" fmla="*/ 75 w 2252"/>
                <a:gd name="T13" fmla="*/ 2202 h 2252"/>
                <a:gd name="T14" fmla="*/ 75 w 2252"/>
                <a:gd name="T15" fmla="*/ 75 h 2252"/>
                <a:gd name="T16" fmla="*/ 2202 w 2252"/>
                <a:gd name="T17" fmla="*/ 75 h 2252"/>
                <a:gd name="T18" fmla="*/ 2202 w 2252"/>
                <a:gd name="T19" fmla="*/ 2202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2251"/>
                  </a:lnTo>
                  <a:lnTo>
                    <a:pt x="2251" y="2251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2" y="2202"/>
                  </a:moveTo>
                  <a:lnTo>
                    <a:pt x="75" y="2202"/>
                  </a:lnTo>
                  <a:lnTo>
                    <a:pt x="75" y="75"/>
                  </a:lnTo>
                  <a:lnTo>
                    <a:pt x="2202" y="75"/>
                  </a:lnTo>
                  <a:lnTo>
                    <a:pt x="2202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D98BB883-33BC-43D8-BCEB-410DEDFB2B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545" y="1121615"/>
              <a:ext cx="118387" cy="120428"/>
            </a:xfrm>
            <a:custGeom>
              <a:avLst/>
              <a:gdLst>
                <a:gd name="T0" fmla="*/ 1534 w 1535"/>
                <a:gd name="T1" fmla="*/ 792 h 1559"/>
                <a:gd name="T2" fmla="*/ 1534 w 1535"/>
                <a:gd name="T3" fmla="*/ 792 h 1559"/>
                <a:gd name="T4" fmla="*/ 767 w 1535"/>
                <a:gd name="T5" fmla="*/ 1558 h 1559"/>
                <a:gd name="T6" fmla="*/ 0 w 1535"/>
                <a:gd name="T7" fmla="*/ 792 h 1559"/>
                <a:gd name="T8" fmla="*/ 767 w 1535"/>
                <a:gd name="T9" fmla="*/ 0 h 1559"/>
                <a:gd name="T10" fmla="*/ 1534 w 1535"/>
                <a:gd name="T11" fmla="*/ 792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5" h="1559">
                  <a:moveTo>
                    <a:pt x="1534" y="792"/>
                  </a:moveTo>
                  <a:lnTo>
                    <a:pt x="1534" y="792"/>
                  </a:lnTo>
                  <a:cubicBezTo>
                    <a:pt x="1534" y="1212"/>
                    <a:pt x="1187" y="1558"/>
                    <a:pt x="767" y="1558"/>
                  </a:cubicBezTo>
                  <a:cubicBezTo>
                    <a:pt x="347" y="1558"/>
                    <a:pt x="0" y="1212"/>
                    <a:pt x="0" y="792"/>
                  </a:cubicBezTo>
                  <a:cubicBezTo>
                    <a:pt x="0" y="346"/>
                    <a:pt x="347" y="0"/>
                    <a:pt x="767" y="0"/>
                  </a:cubicBezTo>
                  <a:cubicBezTo>
                    <a:pt x="1187" y="0"/>
                    <a:pt x="1534" y="346"/>
                    <a:pt x="1534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0" name="Freeform 50">
              <a:extLst>
                <a:ext uri="{FF2B5EF4-FFF2-40B4-BE49-F238E27FC236}">
                  <a16:creationId xmlns:a16="http://schemas.microsoft.com/office/drawing/2014/main" id="{7A19E41B-821B-472B-8F76-82D677949C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094740"/>
              <a:ext cx="173499" cy="173839"/>
            </a:xfrm>
            <a:custGeom>
              <a:avLst/>
              <a:gdLst>
                <a:gd name="T0" fmla="*/ 0 w 2251"/>
                <a:gd name="T1" fmla="*/ 0 h 2253"/>
                <a:gd name="T2" fmla="*/ 0 w 2251"/>
                <a:gd name="T3" fmla="*/ 2252 h 2253"/>
                <a:gd name="T4" fmla="*/ 2250 w 2251"/>
                <a:gd name="T5" fmla="*/ 2252 h 2253"/>
                <a:gd name="T6" fmla="*/ 2250 w 2251"/>
                <a:gd name="T7" fmla="*/ 0 h 2253"/>
                <a:gd name="T8" fmla="*/ 0 w 2251"/>
                <a:gd name="T9" fmla="*/ 0 h 2253"/>
                <a:gd name="T10" fmla="*/ 2201 w 2251"/>
                <a:gd name="T11" fmla="*/ 2202 h 2253"/>
                <a:gd name="T12" fmla="*/ 74 w 2251"/>
                <a:gd name="T13" fmla="*/ 2202 h 2253"/>
                <a:gd name="T14" fmla="*/ 74 w 2251"/>
                <a:gd name="T15" fmla="*/ 75 h 2253"/>
                <a:gd name="T16" fmla="*/ 2201 w 2251"/>
                <a:gd name="T17" fmla="*/ 75 h 2253"/>
                <a:gd name="T18" fmla="*/ 2201 w 2251"/>
                <a:gd name="T19" fmla="*/ 2202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1" h="2253">
                  <a:moveTo>
                    <a:pt x="0" y="0"/>
                  </a:moveTo>
                  <a:lnTo>
                    <a:pt x="0" y="2252"/>
                  </a:lnTo>
                  <a:lnTo>
                    <a:pt x="2250" y="2252"/>
                  </a:lnTo>
                  <a:lnTo>
                    <a:pt x="2250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DD508DA9-D0CB-4D64-93A1-76BBD65C9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952" y="1121615"/>
              <a:ext cx="118387" cy="120428"/>
            </a:xfrm>
            <a:custGeom>
              <a:avLst/>
              <a:gdLst>
                <a:gd name="T0" fmla="*/ 1533 w 1534"/>
                <a:gd name="T1" fmla="*/ 792 h 1559"/>
                <a:gd name="T2" fmla="*/ 1533 w 1534"/>
                <a:gd name="T3" fmla="*/ 792 h 1559"/>
                <a:gd name="T4" fmla="*/ 767 w 1534"/>
                <a:gd name="T5" fmla="*/ 1558 h 1559"/>
                <a:gd name="T6" fmla="*/ 0 w 1534"/>
                <a:gd name="T7" fmla="*/ 792 h 1559"/>
                <a:gd name="T8" fmla="*/ 767 w 1534"/>
                <a:gd name="T9" fmla="*/ 0 h 1559"/>
                <a:gd name="T10" fmla="*/ 1533 w 1534"/>
                <a:gd name="T11" fmla="*/ 792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59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7" y="1558"/>
                    <a:pt x="767" y="1558"/>
                  </a:cubicBezTo>
                  <a:cubicBezTo>
                    <a:pt x="346" y="1558"/>
                    <a:pt x="0" y="1212"/>
                    <a:pt x="0" y="792"/>
                  </a:cubicBezTo>
                  <a:cubicBezTo>
                    <a:pt x="0" y="346"/>
                    <a:pt x="346" y="0"/>
                    <a:pt x="767" y="0"/>
                  </a:cubicBezTo>
                  <a:cubicBezTo>
                    <a:pt x="1187" y="0"/>
                    <a:pt x="1533" y="346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B6172484-F819-4ABB-9F80-52820312D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2252 h 2253"/>
                <a:gd name="T4" fmla="*/ 2251 w 2252"/>
                <a:gd name="T5" fmla="*/ 2252 h 2253"/>
                <a:gd name="T6" fmla="*/ 2251 w 2252"/>
                <a:gd name="T7" fmla="*/ 0 h 2253"/>
                <a:gd name="T8" fmla="*/ 0 w 2252"/>
                <a:gd name="T9" fmla="*/ 0 h 2253"/>
                <a:gd name="T10" fmla="*/ 2201 w 2252"/>
                <a:gd name="T11" fmla="*/ 2202 h 2253"/>
                <a:gd name="T12" fmla="*/ 74 w 2252"/>
                <a:gd name="T13" fmla="*/ 2202 h 2253"/>
                <a:gd name="T14" fmla="*/ 74 w 2252"/>
                <a:gd name="T15" fmla="*/ 75 h 2253"/>
                <a:gd name="T16" fmla="*/ 2201 w 2252"/>
                <a:gd name="T17" fmla="*/ 75 h 2253"/>
                <a:gd name="T18" fmla="*/ 2201 w 2252"/>
                <a:gd name="T19" fmla="*/ 2202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2252"/>
                  </a:lnTo>
                  <a:lnTo>
                    <a:pt x="2251" y="2252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557CEB8F-FF4E-4D4F-AC71-6506E5D569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620" y="928725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3"/>
                    <a:pt x="1188" y="1559"/>
                    <a:pt x="767" y="1559"/>
                  </a:cubicBezTo>
                  <a:cubicBezTo>
                    <a:pt x="346" y="1559"/>
                    <a:pt x="0" y="1213"/>
                    <a:pt x="0" y="792"/>
                  </a:cubicBezTo>
                  <a:cubicBezTo>
                    <a:pt x="0" y="347"/>
                    <a:pt x="346" y="0"/>
                    <a:pt x="767" y="0"/>
                  </a:cubicBezTo>
                  <a:cubicBezTo>
                    <a:pt x="1188" y="0"/>
                    <a:pt x="1533" y="347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BF368C9D-5036-4E5B-88B4-47E4C5941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902190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2250 h 2251"/>
                <a:gd name="T4" fmla="*/ 2251 w 2252"/>
                <a:gd name="T5" fmla="*/ 2250 h 2251"/>
                <a:gd name="T6" fmla="*/ 2251 w 2252"/>
                <a:gd name="T7" fmla="*/ 0 h 2251"/>
                <a:gd name="T8" fmla="*/ 0 w 2252"/>
                <a:gd name="T9" fmla="*/ 0 h 2251"/>
                <a:gd name="T10" fmla="*/ 2201 w 2252"/>
                <a:gd name="T11" fmla="*/ 2200 h 2251"/>
                <a:gd name="T12" fmla="*/ 74 w 2252"/>
                <a:gd name="T13" fmla="*/ 2200 h 2251"/>
                <a:gd name="T14" fmla="*/ 74 w 2252"/>
                <a:gd name="T15" fmla="*/ 74 h 2251"/>
                <a:gd name="T16" fmla="*/ 2201 w 2252"/>
                <a:gd name="T17" fmla="*/ 74 h 2251"/>
                <a:gd name="T18" fmla="*/ 2201 w 2252"/>
                <a:gd name="T19" fmla="*/ 220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2250"/>
                  </a:lnTo>
                  <a:lnTo>
                    <a:pt x="2251" y="2250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0"/>
                  </a:moveTo>
                  <a:lnTo>
                    <a:pt x="74" y="2200"/>
                  </a:lnTo>
                  <a:lnTo>
                    <a:pt x="74" y="74"/>
                  </a:lnTo>
                  <a:lnTo>
                    <a:pt x="2201" y="74"/>
                  </a:lnTo>
                  <a:lnTo>
                    <a:pt x="2201" y="2200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30CE3956-401F-4839-9FE0-1750AF44A3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620" y="1314164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8" y="1559"/>
                    <a:pt x="767" y="1559"/>
                  </a:cubicBezTo>
                  <a:cubicBezTo>
                    <a:pt x="346" y="1559"/>
                    <a:pt x="0" y="1212"/>
                    <a:pt x="0" y="792"/>
                  </a:cubicBezTo>
                  <a:cubicBezTo>
                    <a:pt x="0" y="346"/>
                    <a:pt x="346" y="0"/>
                    <a:pt x="767" y="0"/>
                  </a:cubicBezTo>
                  <a:cubicBezTo>
                    <a:pt x="1188" y="0"/>
                    <a:pt x="1533" y="346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20F50652-475E-47BA-A32B-526219EC75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2251 h 2252"/>
                <a:gd name="T4" fmla="*/ 2251 w 2252"/>
                <a:gd name="T5" fmla="*/ 2251 h 2252"/>
                <a:gd name="T6" fmla="*/ 2251 w 2252"/>
                <a:gd name="T7" fmla="*/ 0 h 2252"/>
                <a:gd name="T8" fmla="*/ 0 w 2252"/>
                <a:gd name="T9" fmla="*/ 0 h 2252"/>
                <a:gd name="T10" fmla="*/ 2201 w 2252"/>
                <a:gd name="T11" fmla="*/ 2202 h 2252"/>
                <a:gd name="T12" fmla="*/ 74 w 2252"/>
                <a:gd name="T13" fmla="*/ 2202 h 2252"/>
                <a:gd name="T14" fmla="*/ 74 w 2252"/>
                <a:gd name="T15" fmla="*/ 75 h 2252"/>
                <a:gd name="T16" fmla="*/ 2201 w 2252"/>
                <a:gd name="T17" fmla="*/ 75 h 2252"/>
                <a:gd name="T18" fmla="*/ 2201 w 2252"/>
                <a:gd name="T19" fmla="*/ 2202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2251"/>
                  </a:lnTo>
                  <a:lnTo>
                    <a:pt x="2251" y="2251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20FB134B-D732-4302-B43F-610CA5FB6C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545" y="1507054"/>
              <a:ext cx="118387" cy="120428"/>
            </a:xfrm>
            <a:custGeom>
              <a:avLst/>
              <a:gdLst>
                <a:gd name="T0" fmla="*/ 1534 w 1535"/>
                <a:gd name="T1" fmla="*/ 792 h 1560"/>
                <a:gd name="T2" fmla="*/ 1534 w 1535"/>
                <a:gd name="T3" fmla="*/ 792 h 1560"/>
                <a:gd name="T4" fmla="*/ 767 w 1535"/>
                <a:gd name="T5" fmla="*/ 1559 h 1560"/>
                <a:gd name="T6" fmla="*/ 0 w 1535"/>
                <a:gd name="T7" fmla="*/ 792 h 1560"/>
                <a:gd name="T8" fmla="*/ 767 w 1535"/>
                <a:gd name="T9" fmla="*/ 0 h 1560"/>
                <a:gd name="T10" fmla="*/ 1534 w 1535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5" h="1560">
                  <a:moveTo>
                    <a:pt x="1534" y="792"/>
                  </a:moveTo>
                  <a:lnTo>
                    <a:pt x="1534" y="792"/>
                  </a:lnTo>
                  <a:cubicBezTo>
                    <a:pt x="1534" y="1212"/>
                    <a:pt x="1187" y="1559"/>
                    <a:pt x="767" y="1559"/>
                  </a:cubicBezTo>
                  <a:cubicBezTo>
                    <a:pt x="347" y="1559"/>
                    <a:pt x="0" y="1212"/>
                    <a:pt x="0" y="792"/>
                  </a:cubicBezTo>
                  <a:cubicBezTo>
                    <a:pt x="0" y="347"/>
                    <a:pt x="347" y="0"/>
                    <a:pt x="767" y="0"/>
                  </a:cubicBezTo>
                  <a:cubicBezTo>
                    <a:pt x="1187" y="0"/>
                    <a:pt x="1534" y="347"/>
                    <a:pt x="1534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8" name="Freeform 58">
              <a:extLst>
                <a:ext uri="{FF2B5EF4-FFF2-40B4-BE49-F238E27FC236}">
                  <a16:creationId xmlns:a16="http://schemas.microsoft.com/office/drawing/2014/main" id="{052552A4-B8C2-4D80-90D0-B003D09F83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480179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2250 h 2251"/>
                <a:gd name="T4" fmla="*/ 2250 w 2251"/>
                <a:gd name="T5" fmla="*/ 2250 h 2251"/>
                <a:gd name="T6" fmla="*/ 2250 w 2251"/>
                <a:gd name="T7" fmla="*/ 0 h 2251"/>
                <a:gd name="T8" fmla="*/ 0 w 2251"/>
                <a:gd name="T9" fmla="*/ 0 h 2251"/>
                <a:gd name="T10" fmla="*/ 2201 w 2251"/>
                <a:gd name="T11" fmla="*/ 2201 h 2251"/>
                <a:gd name="T12" fmla="*/ 74 w 2251"/>
                <a:gd name="T13" fmla="*/ 2201 h 2251"/>
                <a:gd name="T14" fmla="*/ 74 w 2251"/>
                <a:gd name="T15" fmla="*/ 49 h 2251"/>
                <a:gd name="T16" fmla="*/ 2201 w 2251"/>
                <a:gd name="T17" fmla="*/ 49 h 2251"/>
                <a:gd name="T18" fmla="*/ 2201 w 2251"/>
                <a:gd name="T19" fmla="*/ 220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2250"/>
                  </a:lnTo>
                  <a:lnTo>
                    <a:pt x="2250" y="2250"/>
                  </a:lnTo>
                  <a:lnTo>
                    <a:pt x="2250" y="0"/>
                  </a:lnTo>
                  <a:lnTo>
                    <a:pt x="0" y="0"/>
                  </a:lnTo>
                  <a:close/>
                  <a:moveTo>
                    <a:pt x="2201" y="2201"/>
                  </a:moveTo>
                  <a:lnTo>
                    <a:pt x="74" y="2201"/>
                  </a:lnTo>
                  <a:lnTo>
                    <a:pt x="74" y="49"/>
                  </a:lnTo>
                  <a:lnTo>
                    <a:pt x="2201" y="49"/>
                  </a:lnTo>
                  <a:lnTo>
                    <a:pt x="2201" y="2201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73CC6CA0-0638-4B97-899F-C20DCD2D13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952" y="1507054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7" y="1559"/>
                    <a:pt x="767" y="1559"/>
                  </a:cubicBezTo>
                  <a:cubicBezTo>
                    <a:pt x="346" y="1559"/>
                    <a:pt x="0" y="1212"/>
                    <a:pt x="0" y="792"/>
                  </a:cubicBezTo>
                  <a:cubicBezTo>
                    <a:pt x="0" y="347"/>
                    <a:pt x="346" y="0"/>
                    <a:pt x="767" y="0"/>
                  </a:cubicBezTo>
                  <a:cubicBezTo>
                    <a:pt x="1187" y="0"/>
                    <a:pt x="1533" y="347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0" name="Freeform 60">
              <a:extLst>
                <a:ext uri="{FF2B5EF4-FFF2-40B4-BE49-F238E27FC236}">
                  <a16:creationId xmlns:a16="http://schemas.microsoft.com/office/drawing/2014/main" id="{2444CE72-10E8-4F1D-87B8-F32F687AC5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480179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2250 h 2251"/>
                <a:gd name="T4" fmla="*/ 2251 w 2252"/>
                <a:gd name="T5" fmla="*/ 2250 h 2251"/>
                <a:gd name="T6" fmla="*/ 2251 w 2252"/>
                <a:gd name="T7" fmla="*/ 0 h 2251"/>
                <a:gd name="T8" fmla="*/ 0 w 2252"/>
                <a:gd name="T9" fmla="*/ 0 h 2251"/>
                <a:gd name="T10" fmla="*/ 2201 w 2252"/>
                <a:gd name="T11" fmla="*/ 2201 h 2251"/>
                <a:gd name="T12" fmla="*/ 74 w 2252"/>
                <a:gd name="T13" fmla="*/ 2201 h 2251"/>
                <a:gd name="T14" fmla="*/ 74 w 2252"/>
                <a:gd name="T15" fmla="*/ 74 h 2251"/>
                <a:gd name="T16" fmla="*/ 2201 w 2252"/>
                <a:gd name="T17" fmla="*/ 74 h 2251"/>
                <a:gd name="T18" fmla="*/ 2201 w 2252"/>
                <a:gd name="T19" fmla="*/ 220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2250"/>
                  </a:lnTo>
                  <a:lnTo>
                    <a:pt x="2251" y="2250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1"/>
                  </a:moveTo>
                  <a:lnTo>
                    <a:pt x="74" y="2201"/>
                  </a:lnTo>
                  <a:lnTo>
                    <a:pt x="74" y="74"/>
                  </a:lnTo>
                  <a:lnTo>
                    <a:pt x="2201" y="74"/>
                  </a:lnTo>
                  <a:lnTo>
                    <a:pt x="2201" y="2201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1" name="Freeform 1">
              <a:extLst>
                <a:ext uri="{FF2B5EF4-FFF2-40B4-BE49-F238E27FC236}">
                  <a16:creationId xmlns:a16="http://schemas.microsoft.com/office/drawing/2014/main" id="{7A70840A-69DA-4E3A-BAFC-3A3C4F784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957" y="941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348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F4EAA-38C2-482A-9E12-2CBEFCD12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Old </a:t>
            </a:r>
            <a:r>
              <a:rPr lang="nl-NL" dirty="0" err="1"/>
              <a:t>Siam</a:t>
            </a:r>
            <a:r>
              <a:rPr lang="nl-NL" dirty="0"/>
              <a:t> Thai Restaurant</a:t>
            </a:r>
            <a:endParaRPr lang="en-NL" dirty="0"/>
          </a:p>
        </p:txBody>
      </p:sp>
      <p:pic>
        <p:nvPicPr>
          <p:cNvPr id="7" name="Snagit_SNG854">
            <a:extLst>
              <a:ext uri="{FF2B5EF4-FFF2-40B4-BE49-F238E27FC236}">
                <a16:creationId xmlns:a16="http://schemas.microsoft.com/office/drawing/2014/main" id="{799F8A78-96C0-4048-BB7F-5328B5F1CB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942" y="877642"/>
            <a:ext cx="5723116" cy="266723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8F666-97FC-4BD0-99BF-834B0942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F8B49B-C279-4D5D-A384-4912C8548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70</a:t>
            </a:fld>
            <a:endParaRPr lang="nl-NL"/>
          </a:p>
        </p:txBody>
      </p:sp>
      <p:pic>
        <p:nvPicPr>
          <p:cNvPr id="1026" name="Picture 2" descr="Image result for we reserve the right to refuse service to anyone">
            <a:extLst>
              <a:ext uri="{FF2B5EF4-FFF2-40B4-BE49-F238E27FC236}">
                <a16:creationId xmlns:a16="http://schemas.microsoft.com/office/drawing/2014/main" id="{504C47AC-54E6-485C-8188-48F6CEA061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5"/>
          <a:stretch/>
        </p:blipFill>
        <p:spPr bwMode="auto">
          <a:xfrm>
            <a:off x="4420256" y="1828363"/>
            <a:ext cx="4600802" cy="3027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657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Runtime Platform - plus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71</a:t>
            </a:fld>
            <a:endParaRPr lang="nl-NL"/>
          </a:p>
        </p:txBody>
      </p:sp>
      <p:pic>
        <p:nvPicPr>
          <p:cNvPr id="1026" name="Picture 2" descr="Image result for verkeerscentr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74" y="288000"/>
            <a:ext cx="3698037" cy="20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raffic controll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95" y="3389789"/>
            <a:ext cx="1939925" cy="13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raffic controll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8" y="2811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396" y="1020725"/>
            <a:ext cx="1440870" cy="1217247"/>
          </a:xfrm>
          <a:prstGeom prst="rect">
            <a:avLst/>
          </a:prstGeom>
        </p:spPr>
      </p:pic>
      <p:pic>
        <p:nvPicPr>
          <p:cNvPr id="1034" name="Picture 10" descr="Image result for lifeline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6" y="894222"/>
            <a:ext cx="2312522" cy="173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track tra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8" name="Picture 14" descr="Image result for track trac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57" y="2181622"/>
            <a:ext cx="2678818" cy="15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raffic police this wa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29" y="3521177"/>
            <a:ext cx="1933819" cy="128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rmored transpor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09" y="2473036"/>
            <a:ext cx="205039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747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72</a:t>
            </a:fld>
            <a:endParaRPr lang="nl-NL"/>
          </a:p>
        </p:txBody>
      </p:sp>
      <p:pic>
        <p:nvPicPr>
          <p:cNvPr id="4098" name="Picture 2" descr="Image result for is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99" y="648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309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Istio</a:t>
            </a:r>
            <a:r>
              <a:rPr lang="en-US" dirty="0"/>
              <a:t> – Service Mesh Operations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  <a:p>
            <a:r>
              <a:rPr lang="en-US" dirty="0"/>
              <a:t>Access Control</a:t>
            </a:r>
          </a:p>
          <a:p>
            <a:pPr lvl="1"/>
            <a:r>
              <a:rPr lang="en-US" dirty="0"/>
              <a:t>Whitelist/Blacklist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TLS</a:t>
            </a:r>
          </a:p>
          <a:p>
            <a:r>
              <a:rPr lang="en-US" dirty="0"/>
              <a:t>Resilience</a:t>
            </a:r>
          </a:p>
          <a:p>
            <a:pPr lvl="1"/>
            <a:r>
              <a:rPr lang="en-US" dirty="0"/>
              <a:t>Rate Limiting &amp; Circuit Breaker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Trace</a:t>
            </a:r>
          </a:p>
          <a:p>
            <a:r>
              <a:rPr lang="en-US" dirty="0"/>
              <a:t>Service Graph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982" y="932646"/>
            <a:ext cx="1156374" cy="799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041" y="1881653"/>
            <a:ext cx="739912" cy="737808"/>
          </a:xfrm>
          <a:prstGeom prst="rect">
            <a:avLst/>
          </a:prstGeom>
        </p:spPr>
      </p:pic>
      <p:pic>
        <p:nvPicPr>
          <p:cNvPr id="8" name="Picture 2" descr="Image result for ist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81" y="131568"/>
            <a:ext cx="1721378" cy="172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http://localhost:3000/public/img/grafana_icon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176" name="Picture 8" descr="Image result for grafan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00" y="4038659"/>
            <a:ext cx="1919466" cy="8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www.cncf.io/wp-content/uploads/2018/02/fluentd-horizontal-col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03" y="3933601"/>
            <a:ext cx="1924414" cy="6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www.cncf.io/wp-content/uploads/2018/02/opentracing-horizontal-colo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258" y="2672648"/>
            <a:ext cx="178255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www.cncf.io/wp-content/uploads/2018/02/envoy-horizontal-colo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18" y="3272144"/>
            <a:ext cx="2286182" cy="7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s://www.cncf.io/wp-content/uploads/2018/02/jaeger-horizontal-colo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82" y="2091746"/>
            <a:ext cx="1940792" cy="63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mage result for elastic stac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974" y="3704668"/>
            <a:ext cx="921506" cy="90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prometheus logo">
            <a:extLst>
              <a:ext uri="{FF2B5EF4-FFF2-40B4-BE49-F238E27FC236}">
                <a16:creationId xmlns:a16="http://schemas.microsoft.com/office/drawing/2014/main" id="{C567BF83-7EE5-4C80-B84F-30935C8A3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2909" y="2775751"/>
            <a:ext cx="1687571" cy="88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0155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74</a:t>
            </a:fld>
            <a:endParaRPr lang="nl-NL"/>
          </a:p>
        </p:txBody>
      </p:sp>
      <p:pic>
        <p:nvPicPr>
          <p:cNvPr id="9218" name="Picture 2" descr="Image result for small side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06" y="1286114"/>
            <a:ext cx="4573181" cy="342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small sidec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" y="189782"/>
            <a:ext cx="4151304" cy="311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mall sidec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1"/>
          <a:stretch/>
        </p:blipFill>
        <p:spPr bwMode="auto">
          <a:xfrm>
            <a:off x="1877122" y="189781"/>
            <a:ext cx="2339644" cy="311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97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Envoy Sidecar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44814" y="4971750"/>
            <a:ext cx="3240000" cy="108000"/>
          </a:xfrm>
        </p:spPr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56814" y="497175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75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329360" y="1602982"/>
            <a:ext cx="6413957" cy="3091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649476" y="1775009"/>
            <a:ext cx="4568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Pod</a:t>
            </a:r>
            <a:endParaRPr lang="nl-NL" sz="2000" dirty="0" err="1"/>
          </a:p>
        </p:txBody>
      </p:sp>
      <p:pic>
        <p:nvPicPr>
          <p:cNvPr id="8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0" y="2082786"/>
            <a:ext cx="3793264" cy="23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be 8"/>
          <p:cNvSpPr/>
          <p:nvPr/>
        </p:nvSpPr>
        <p:spPr>
          <a:xfrm>
            <a:off x="4196226" y="2082786"/>
            <a:ext cx="1815643" cy="8288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Envoy Sidecar</a:t>
            </a:r>
            <a:endParaRPr lang="nl-NL" dirty="0"/>
          </a:p>
        </p:txBody>
      </p:sp>
      <p:sp>
        <p:nvSpPr>
          <p:cNvPr id="10" name="Down Arrow 9"/>
          <p:cNvSpPr/>
          <p:nvPr/>
        </p:nvSpPr>
        <p:spPr>
          <a:xfrm>
            <a:off x="4788283" y="1118973"/>
            <a:ext cx="315764" cy="1013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Down Arrow 10"/>
          <p:cNvSpPr/>
          <p:nvPr/>
        </p:nvSpPr>
        <p:spPr>
          <a:xfrm flipV="1">
            <a:off x="5227425" y="1118973"/>
            <a:ext cx="315764" cy="1013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Left-Right Arrow 11"/>
          <p:cNvSpPr/>
          <p:nvPr/>
        </p:nvSpPr>
        <p:spPr>
          <a:xfrm rot="20158568">
            <a:off x="3542870" y="2778908"/>
            <a:ext cx="860989" cy="2973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5881545" y="2313030"/>
            <a:ext cx="1420938" cy="368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4463647" y="792000"/>
            <a:ext cx="13272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http(s), </a:t>
            </a:r>
            <a:r>
              <a:rPr lang="en-US" sz="1300" dirty="0" err="1"/>
              <a:t>tcp,gRPC</a:t>
            </a:r>
            <a:endParaRPr lang="nl-NL" sz="1300" dirty="0" err="1"/>
          </a:p>
        </p:txBody>
      </p:sp>
      <p:sp>
        <p:nvSpPr>
          <p:cNvPr id="15" name="TextBox 14"/>
          <p:cNvSpPr txBox="1"/>
          <p:nvPr/>
        </p:nvSpPr>
        <p:spPr>
          <a:xfrm>
            <a:off x="6890273" y="2046549"/>
            <a:ext cx="20887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Metrics, trace, policy checks</a:t>
            </a:r>
            <a:endParaRPr lang="nl-NL" sz="1300" dirty="0" err="1"/>
          </a:p>
        </p:txBody>
      </p:sp>
      <p:sp>
        <p:nvSpPr>
          <p:cNvPr id="16" name="Rounded Rectangle 15"/>
          <p:cNvSpPr/>
          <p:nvPr/>
        </p:nvSpPr>
        <p:spPr>
          <a:xfrm>
            <a:off x="7343999" y="3082329"/>
            <a:ext cx="1181262" cy="439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Istio</a:t>
            </a:r>
            <a:r>
              <a:rPr lang="en-US" dirty="0"/>
              <a:t> Pilot</a:t>
            </a:r>
            <a:endParaRPr lang="nl-NL" dirty="0"/>
          </a:p>
        </p:txBody>
      </p:sp>
      <p:sp>
        <p:nvSpPr>
          <p:cNvPr id="17" name="Rounded Rectangle 16"/>
          <p:cNvSpPr/>
          <p:nvPr/>
        </p:nvSpPr>
        <p:spPr>
          <a:xfrm>
            <a:off x="7343999" y="2295134"/>
            <a:ext cx="1181262" cy="439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Istio</a:t>
            </a:r>
            <a:r>
              <a:rPr lang="en-US" dirty="0"/>
              <a:t> Mixer</a:t>
            </a:r>
            <a:endParaRPr lang="nl-NL" dirty="0"/>
          </a:p>
        </p:txBody>
      </p:sp>
      <p:sp>
        <p:nvSpPr>
          <p:cNvPr id="18" name="Rounded Rectangle 17"/>
          <p:cNvSpPr/>
          <p:nvPr/>
        </p:nvSpPr>
        <p:spPr>
          <a:xfrm>
            <a:off x="7343999" y="3606990"/>
            <a:ext cx="1181262" cy="439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Istio</a:t>
            </a:r>
            <a:r>
              <a:rPr lang="en-US" dirty="0"/>
              <a:t> </a:t>
            </a:r>
            <a:r>
              <a:rPr lang="en-US" dirty="0" err="1"/>
              <a:t>Auth</a:t>
            </a:r>
            <a:endParaRPr lang="nl-NL" dirty="0"/>
          </a:p>
        </p:txBody>
      </p:sp>
      <p:cxnSp>
        <p:nvCxnSpPr>
          <p:cNvPr id="20" name="Straight Arrow Connector 19"/>
          <p:cNvCxnSpPr>
            <a:stCxn id="16" idx="1"/>
          </p:cNvCxnSpPr>
          <p:nvPr/>
        </p:nvCxnSpPr>
        <p:spPr>
          <a:xfrm flipH="1" flipV="1">
            <a:off x="5881545" y="2749421"/>
            <a:ext cx="1462454" cy="55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1"/>
          </p:cNvCxnSpPr>
          <p:nvPr/>
        </p:nvCxnSpPr>
        <p:spPr>
          <a:xfrm flipH="1" flipV="1">
            <a:off x="5864814" y="2819795"/>
            <a:ext cx="1479185" cy="1006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314971">
            <a:off x="6406593" y="2941034"/>
            <a:ext cx="8399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Configuration</a:t>
            </a:r>
            <a:endParaRPr lang="nl-NL" sz="1100" i="1" dirty="0" err="1"/>
          </a:p>
        </p:txBody>
      </p:sp>
      <p:sp>
        <p:nvSpPr>
          <p:cNvPr id="25" name="TextBox 24"/>
          <p:cNvSpPr txBox="1"/>
          <p:nvPr/>
        </p:nvSpPr>
        <p:spPr>
          <a:xfrm rot="2057824">
            <a:off x="6311147" y="3271998"/>
            <a:ext cx="10034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TLS Certificates</a:t>
            </a:r>
            <a:endParaRPr lang="nl-NL" sz="1100" i="1" dirty="0" err="1"/>
          </a:p>
        </p:txBody>
      </p:sp>
      <p:pic>
        <p:nvPicPr>
          <p:cNvPr id="26" name="Picture 14" descr="https://www.cncf.io/wp-content/uploads/2018/02/envoy-horizontal-col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861" y="2318102"/>
            <a:ext cx="795186" cy="25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ist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545" y="4132943"/>
            <a:ext cx="408168" cy="4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0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24" grpId="0"/>
      <p:bldP spid="2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Platform (Kubernetes &amp; </a:t>
            </a:r>
            <a:r>
              <a:rPr lang="en-US" dirty="0" err="1"/>
              <a:t>Istio</a:t>
            </a:r>
            <a:r>
              <a:rPr lang="en-US" dirty="0"/>
              <a:t>) ++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API Gateway</a:t>
            </a:r>
          </a:p>
          <a:p>
            <a:r>
              <a:rPr lang="en-US" sz="1400" dirty="0"/>
              <a:t>Cache</a:t>
            </a:r>
          </a:p>
          <a:p>
            <a:r>
              <a:rPr lang="en-US" sz="1400" dirty="0"/>
              <a:t>Event Hub</a:t>
            </a:r>
          </a:p>
          <a:p>
            <a:r>
              <a:rPr lang="en-US" sz="1400" dirty="0"/>
              <a:t>Service Broker</a:t>
            </a:r>
          </a:p>
          <a:p>
            <a:r>
              <a:rPr lang="en-US" sz="1400" dirty="0"/>
              <a:t>Chaos Monkey &amp; Regression Testing</a:t>
            </a:r>
          </a:p>
          <a:p>
            <a:r>
              <a:rPr lang="en-US" sz="1400" dirty="0"/>
              <a:t>Workflow</a:t>
            </a:r>
          </a:p>
          <a:p>
            <a:r>
              <a:rPr lang="en-US" sz="1400" dirty="0"/>
              <a:t>Transactions (cross </a:t>
            </a:r>
            <a:r>
              <a:rPr lang="en-US" sz="1400" dirty="0" err="1"/>
              <a:t>microservice</a:t>
            </a:r>
            <a:r>
              <a:rPr lang="en-US" sz="1400" dirty="0"/>
              <a:t>)</a:t>
            </a:r>
          </a:p>
          <a:p>
            <a:r>
              <a:rPr lang="en-US" sz="1400" dirty="0"/>
              <a:t>RDBMS, NoSQL, Data Lake(Big Data), Fast Data Ingestion</a:t>
            </a:r>
          </a:p>
          <a:p>
            <a:r>
              <a:rPr lang="en-US" sz="1400" dirty="0"/>
              <a:t>Billing</a:t>
            </a:r>
          </a:p>
          <a:p>
            <a:r>
              <a:rPr lang="en-US" sz="1400" dirty="0"/>
              <a:t>Notification</a:t>
            </a:r>
          </a:p>
          <a:p>
            <a:endParaRPr lang="nl-NL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76</a:t>
            </a:fld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876299" y="3562350"/>
            <a:ext cx="8014335" cy="80449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Microservices Platform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66044" y="4608439"/>
            <a:ext cx="3255193" cy="264015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Storage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sp>
        <p:nvSpPr>
          <p:cNvPr id="27" name="Up Arrow 26"/>
          <p:cNvSpPr/>
          <p:nvPr/>
        </p:nvSpPr>
        <p:spPr>
          <a:xfrm>
            <a:off x="3944760" y="4355632"/>
            <a:ext cx="374726" cy="311338"/>
          </a:xfrm>
          <a:prstGeom prst="upArrow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pic>
        <p:nvPicPr>
          <p:cNvPr id="33" name="Picture 2" descr="Image result for is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12" y="3756652"/>
            <a:ext cx="496476" cy="4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85" y="3613264"/>
            <a:ext cx="710658" cy="726995"/>
          </a:xfrm>
          <a:prstGeom prst="rect">
            <a:avLst/>
          </a:prstGeom>
        </p:spPr>
      </p:pic>
      <p:pic>
        <p:nvPicPr>
          <p:cNvPr id="35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4460504"/>
            <a:ext cx="1099184" cy="2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662" y="977240"/>
            <a:ext cx="566651" cy="2380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3448" y="909787"/>
            <a:ext cx="1207644" cy="782186"/>
          </a:xfrm>
          <a:prstGeom prst="rect">
            <a:avLst/>
          </a:prstGeom>
        </p:spPr>
      </p:pic>
      <p:pic>
        <p:nvPicPr>
          <p:cNvPr id="44" name="Picture 4" descr="Image result for oracle data hub cloud servic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4" t="24513" r="33087" b="23098"/>
          <a:stretch/>
        </p:blipFill>
        <p:spPr bwMode="auto">
          <a:xfrm>
            <a:off x="7392941" y="1397021"/>
            <a:ext cx="1113504" cy="92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mage result for cassandr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241" y="741881"/>
            <a:ext cx="896036" cy="6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oracle nosql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29" y="2017392"/>
            <a:ext cx="1212553" cy="63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logo kafk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314" y="1209297"/>
            <a:ext cx="959993" cy="5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2415" y="844074"/>
            <a:ext cx="929939" cy="869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75288" y="2470122"/>
            <a:ext cx="1028789" cy="883997"/>
          </a:xfrm>
          <a:prstGeom prst="rect">
            <a:avLst/>
          </a:prstGeom>
        </p:spPr>
      </p:pic>
      <p:pic>
        <p:nvPicPr>
          <p:cNvPr id="50" name="Picture 18" descr="Image result for hadoop logo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00" y="3055859"/>
            <a:ext cx="1417646" cy="3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5248" y="1585282"/>
            <a:ext cx="612248" cy="513851"/>
          </a:xfrm>
          <a:prstGeom prst="rect">
            <a:avLst/>
          </a:prstGeom>
        </p:spPr>
      </p:pic>
      <p:pic>
        <p:nvPicPr>
          <p:cNvPr id="52" name="Picture 8" descr="Image result for mysql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11" y="1854551"/>
            <a:ext cx="897092" cy="46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autonomous database oracle"/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3"/>
          <a:stretch/>
        </p:blipFill>
        <p:spPr bwMode="auto">
          <a:xfrm>
            <a:off x="5462447" y="2878551"/>
            <a:ext cx="1021463" cy="50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logo redis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02" y="630153"/>
            <a:ext cx="1125952" cy="4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loud.oracle.com/opc/paas/images/NoSQL_w_72.png"/>
          <p:cNvPicPr>
            <a:picLocks noChangeAspect="1" noChangeArrowheads="1"/>
          </p:cNvPicPr>
          <p:nvPr/>
        </p:nvPicPr>
        <p:blipFill>
          <a:blip r:embed="rId1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3" y="1873392"/>
            <a:ext cx="483386" cy="4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Image result for helm tiller kubernete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269" y="3756652"/>
            <a:ext cx="473777" cy="49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Snagit_PPT4CC4">
            <a:extLst>
              <a:ext uri="{FF2B5EF4-FFF2-40B4-BE49-F238E27FC236}">
                <a16:creationId xmlns:a16="http://schemas.microsoft.com/office/drawing/2014/main" id="{F1E46982-077B-4B15-8FE0-28E8061B502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55" y="2411504"/>
            <a:ext cx="1115298" cy="323161"/>
          </a:xfrm>
          <a:prstGeom prst="rect">
            <a:avLst/>
          </a:prstGeom>
        </p:spPr>
      </p:pic>
      <p:pic>
        <p:nvPicPr>
          <p:cNvPr id="32" name="Snagit_PPT57D1">
            <a:extLst>
              <a:ext uri="{FF2B5EF4-FFF2-40B4-BE49-F238E27FC236}">
                <a16:creationId xmlns:a16="http://schemas.microsoft.com/office/drawing/2014/main" id="{A626BFF0-69D5-4044-B3A3-C9B49AC4DAB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78" y="2234673"/>
            <a:ext cx="686520" cy="308327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EC2271DC-712C-47B8-8D5C-053BA913B7A2}"/>
              </a:ext>
            </a:extLst>
          </p:cNvPr>
          <p:cNvGrpSpPr>
            <a:grpSpLocks noChangeAspect="1"/>
          </p:cNvGrpSpPr>
          <p:nvPr/>
        </p:nvGrpSpPr>
        <p:grpSpPr>
          <a:xfrm>
            <a:off x="8127765" y="3774229"/>
            <a:ext cx="694953" cy="571917"/>
            <a:chOff x="5612957" y="941"/>
            <a:chExt cx="2108322" cy="1735063"/>
          </a:xfrm>
        </p:grpSpPr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8075DCA3-B80A-4A4D-B722-17538A0631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902190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0 h 2251"/>
                <a:gd name="T4" fmla="*/ 0 w 2251"/>
                <a:gd name="T5" fmla="*/ 2250 h 2251"/>
                <a:gd name="T6" fmla="*/ 2250 w 2251"/>
                <a:gd name="T7" fmla="*/ 2250 h 2251"/>
                <a:gd name="T8" fmla="*/ 2250 w 2251"/>
                <a:gd name="T9" fmla="*/ 0 h 2251"/>
                <a:gd name="T10" fmla="*/ 0 w 2251"/>
                <a:gd name="T11" fmla="*/ 0 h 2251"/>
                <a:gd name="T12" fmla="*/ 1138 w 2251"/>
                <a:gd name="T13" fmla="*/ 1804 h 2251"/>
                <a:gd name="T14" fmla="*/ 1138 w 2251"/>
                <a:gd name="T15" fmla="*/ 1804 h 2251"/>
                <a:gd name="T16" fmla="*/ 395 w 2251"/>
                <a:gd name="T17" fmla="*/ 1087 h 2251"/>
                <a:gd name="T18" fmla="*/ 1138 w 2251"/>
                <a:gd name="T19" fmla="*/ 344 h 2251"/>
                <a:gd name="T20" fmla="*/ 1879 w 2251"/>
                <a:gd name="T21" fmla="*/ 1087 h 2251"/>
                <a:gd name="T22" fmla="*/ 1138 w 2251"/>
                <a:gd name="T23" fmla="*/ 180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0" y="2250"/>
                    <a:pt x="2250" y="2250"/>
                    <a:pt x="2250" y="2250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8" y="1804"/>
                  </a:moveTo>
                  <a:lnTo>
                    <a:pt x="1138" y="1804"/>
                  </a:lnTo>
                  <a:cubicBezTo>
                    <a:pt x="742" y="1804"/>
                    <a:pt x="395" y="1483"/>
                    <a:pt x="395" y="1087"/>
                  </a:cubicBezTo>
                  <a:cubicBezTo>
                    <a:pt x="395" y="667"/>
                    <a:pt x="742" y="344"/>
                    <a:pt x="1138" y="344"/>
                  </a:cubicBezTo>
                  <a:cubicBezTo>
                    <a:pt x="1533" y="344"/>
                    <a:pt x="1879" y="667"/>
                    <a:pt x="1879" y="1087"/>
                  </a:cubicBezTo>
                  <a:cubicBezTo>
                    <a:pt x="1879" y="1483"/>
                    <a:pt x="1533" y="1804"/>
                    <a:pt x="1138" y="1804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2AC4AFE2-4343-4B9D-ADEE-8A9649648A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76" y="902190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0 h 2251"/>
                <a:gd name="T4" fmla="*/ 0 w 2252"/>
                <a:gd name="T5" fmla="*/ 2250 h 2251"/>
                <a:gd name="T6" fmla="*/ 2251 w 2252"/>
                <a:gd name="T7" fmla="*/ 2250 h 2251"/>
                <a:gd name="T8" fmla="*/ 2251 w 2252"/>
                <a:gd name="T9" fmla="*/ 0 h 2251"/>
                <a:gd name="T10" fmla="*/ 0 w 2252"/>
                <a:gd name="T11" fmla="*/ 0 h 2251"/>
                <a:gd name="T12" fmla="*/ 1139 w 2252"/>
                <a:gd name="T13" fmla="*/ 1804 h 2251"/>
                <a:gd name="T14" fmla="*/ 1139 w 2252"/>
                <a:gd name="T15" fmla="*/ 1804 h 2251"/>
                <a:gd name="T16" fmla="*/ 396 w 2252"/>
                <a:gd name="T17" fmla="*/ 1087 h 2251"/>
                <a:gd name="T18" fmla="*/ 1139 w 2252"/>
                <a:gd name="T19" fmla="*/ 344 h 2251"/>
                <a:gd name="T20" fmla="*/ 1880 w 2252"/>
                <a:gd name="T21" fmla="*/ 1087 h 2251"/>
                <a:gd name="T22" fmla="*/ 1139 w 2252"/>
                <a:gd name="T23" fmla="*/ 180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1" y="2250"/>
                    <a:pt x="2251" y="2250"/>
                    <a:pt x="2251" y="2250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9" y="1804"/>
                  </a:moveTo>
                  <a:lnTo>
                    <a:pt x="1139" y="1804"/>
                  </a:lnTo>
                  <a:cubicBezTo>
                    <a:pt x="743" y="1804"/>
                    <a:pt x="396" y="1483"/>
                    <a:pt x="396" y="1087"/>
                  </a:cubicBezTo>
                  <a:cubicBezTo>
                    <a:pt x="396" y="667"/>
                    <a:pt x="743" y="344"/>
                    <a:pt x="1139" y="344"/>
                  </a:cubicBezTo>
                  <a:cubicBezTo>
                    <a:pt x="1534" y="344"/>
                    <a:pt x="1880" y="667"/>
                    <a:pt x="1880" y="1087"/>
                  </a:cubicBezTo>
                  <a:cubicBezTo>
                    <a:pt x="1880" y="1483"/>
                    <a:pt x="1534" y="1804"/>
                    <a:pt x="1139" y="1804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B2186B98-16FD-43F2-9850-330BE9B91F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0595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0 h 2253"/>
                <a:gd name="T4" fmla="*/ 0 w 2252"/>
                <a:gd name="T5" fmla="*/ 2252 h 2253"/>
                <a:gd name="T6" fmla="*/ 2251 w 2252"/>
                <a:gd name="T7" fmla="*/ 2252 h 2253"/>
                <a:gd name="T8" fmla="*/ 2251 w 2252"/>
                <a:gd name="T9" fmla="*/ 0 h 2253"/>
                <a:gd name="T10" fmla="*/ 0 w 2252"/>
                <a:gd name="T11" fmla="*/ 0 h 2253"/>
                <a:gd name="T12" fmla="*/ 1138 w 2252"/>
                <a:gd name="T13" fmla="*/ 1806 h 2253"/>
                <a:gd name="T14" fmla="*/ 1138 w 2252"/>
                <a:gd name="T15" fmla="*/ 1806 h 2253"/>
                <a:gd name="T16" fmla="*/ 396 w 2252"/>
                <a:gd name="T17" fmla="*/ 1089 h 2253"/>
                <a:gd name="T18" fmla="*/ 1138 w 2252"/>
                <a:gd name="T19" fmla="*/ 347 h 2253"/>
                <a:gd name="T20" fmla="*/ 1855 w 2252"/>
                <a:gd name="T21" fmla="*/ 1089 h 2253"/>
                <a:gd name="T22" fmla="*/ 1138 w 2252"/>
                <a:gd name="T23" fmla="*/ 1806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0"/>
                  </a:lnTo>
                  <a:cubicBezTo>
                    <a:pt x="0" y="2252"/>
                    <a:pt x="0" y="2252"/>
                    <a:pt x="0" y="2252"/>
                  </a:cubicBezTo>
                  <a:cubicBezTo>
                    <a:pt x="2251" y="2252"/>
                    <a:pt x="2251" y="2252"/>
                    <a:pt x="2251" y="2252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8" y="1806"/>
                  </a:moveTo>
                  <a:lnTo>
                    <a:pt x="1138" y="1806"/>
                  </a:lnTo>
                  <a:cubicBezTo>
                    <a:pt x="718" y="1806"/>
                    <a:pt x="396" y="1485"/>
                    <a:pt x="396" y="1089"/>
                  </a:cubicBezTo>
                  <a:cubicBezTo>
                    <a:pt x="396" y="669"/>
                    <a:pt x="718" y="347"/>
                    <a:pt x="1138" y="347"/>
                  </a:cubicBezTo>
                  <a:cubicBezTo>
                    <a:pt x="1534" y="347"/>
                    <a:pt x="1855" y="669"/>
                    <a:pt x="1855" y="1089"/>
                  </a:cubicBezTo>
                  <a:cubicBezTo>
                    <a:pt x="1855" y="1485"/>
                    <a:pt x="1534" y="1806"/>
                    <a:pt x="1138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39F8394-228B-4D42-B5AF-D09A5CAEC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0 h 2253"/>
                <a:gd name="T4" fmla="*/ 0 w 2252"/>
                <a:gd name="T5" fmla="*/ 2252 h 2253"/>
                <a:gd name="T6" fmla="*/ 2251 w 2252"/>
                <a:gd name="T7" fmla="*/ 2252 h 2253"/>
                <a:gd name="T8" fmla="*/ 2251 w 2252"/>
                <a:gd name="T9" fmla="*/ 0 h 2253"/>
                <a:gd name="T10" fmla="*/ 0 w 2252"/>
                <a:gd name="T11" fmla="*/ 0 h 2253"/>
                <a:gd name="T12" fmla="*/ 1137 w 2252"/>
                <a:gd name="T13" fmla="*/ 1806 h 2253"/>
                <a:gd name="T14" fmla="*/ 1137 w 2252"/>
                <a:gd name="T15" fmla="*/ 1806 h 2253"/>
                <a:gd name="T16" fmla="*/ 395 w 2252"/>
                <a:gd name="T17" fmla="*/ 1089 h 2253"/>
                <a:gd name="T18" fmla="*/ 1137 w 2252"/>
                <a:gd name="T19" fmla="*/ 347 h 2253"/>
                <a:gd name="T20" fmla="*/ 1879 w 2252"/>
                <a:gd name="T21" fmla="*/ 1089 h 2253"/>
                <a:gd name="T22" fmla="*/ 1137 w 2252"/>
                <a:gd name="T23" fmla="*/ 1806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0"/>
                  </a:lnTo>
                  <a:cubicBezTo>
                    <a:pt x="0" y="2252"/>
                    <a:pt x="0" y="2252"/>
                    <a:pt x="0" y="2252"/>
                  </a:cubicBezTo>
                  <a:cubicBezTo>
                    <a:pt x="2251" y="2252"/>
                    <a:pt x="2251" y="2252"/>
                    <a:pt x="2251" y="2252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5"/>
                    <a:pt x="395" y="1089"/>
                  </a:cubicBezTo>
                  <a:cubicBezTo>
                    <a:pt x="395" y="669"/>
                    <a:pt x="741" y="347"/>
                    <a:pt x="1137" y="347"/>
                  </a:cubicBezTo>
                  <a:cubicBezTo>
                    <a:pt x="1533" y="347"/>
                    <a:pt x="1879" y="669"/>
                    <a:pt x="1879" y="1089"/>
                  </a:cubicBezTo>
                  <a:cubicBezTo>
                    <a:pt x="1879" y="1485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01DA1527-8387-4478-B6AD-005A881CA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0 h 2252"/>
                <a:gd name="T4" fmla="*/ 0 w 2252"/>
                <a:gd name="T5" fmla="*/ 2251 h 2252"/>
                <a:gd name="T6" fmla="*/ 2251 w 2252"/>
                <a:gd name="T7" fmla="*/ 2251 h 2252"/>
                <a:gd name="T8" fmla="*/ 2251 w 2252"/>
                <a:gd name="T9" fmla="*/ 0 h 2252"/>
                <a:gd name="T10" fmla="*/ 0 w 2252"/>
                <a:gd name="T11" fmla="*/ 0 h 2252"/>
                <a:gd name="T12" fmla="*/ 1137 w 2252"/>
                <a:gd name="T13" fmla="*/ 1807 h 2252"/>
                <a:gd name="T14" fmla="*/ 1137 w 2252"/>
                <a:gd name="T15" fmla="*/ 1807 h 2252"/>
                <a:gd name="T16" fmla="*/ 396 w 2252"/>
                <a:gd name="T17" fmla="*/ 1089 h 2252"/>
                <a:gd name="T18" fmla="*/ 1137 w 2252"/>
                <a:gd name="T19" fmla="*/ 347 h 2252"/>
                <a:gd name="T20" fmla="*/ 1880 w 2252"/>
                <a:gd name="T21" fmla="*/ 1089 h 2252"/>
                <a:gd name="T22" fmla="*/ 1137 w 2252"/>
                <a:gd name="T23" fmla="*/ 180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0"/>
                  </a:lnTo>
                  <a:cubicBezTo>
                    <a:pt x="0" y="2251"/>
                    <a:pt x="0" y="2251"/>
                    <a:pt x="0" y="2251"/>
                  </a:cubicBezTo>
                  <a:cubicBezTo>
                    <a:pt x="2251" y="2251"/>
                    <a:pt x="2251" y="2251"/>
                    <a:pt x="2251" y="2251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7"/>
                  </a:moveTo>
                  <a:lnTo>
                    <a:pt x="1137" y="1807"/>
                  </a:lnTo>
                  <a:cubicBezTo>
                    <a:pt x="742" y="1807"/>
                    <a:pt x="396" y="1485"/>
                    <a:pt x="396" y="1089"/>
                  </a:cubicBezTo>
                  <a:cubicBezTo>
                    <a:pt x="396" y="668"/>
                    <a:pt x="742" y="347"/>
                    <a:pt x="1137" y="347"/>
                  </a:cubicBezTo>
                  <a:cubicBezTo>
                    <a:pt x="1533" y="347"/>
                    <a:pt x="1880" y="668"/>
                    <a:pt x="1880" y="1089"/>
                  </a:cubicBezTo>
                  <a:cubicBezTo>
                    <a:pt x="1880" y="1485"/>
                    <a:pt x="1533" y="1807"/>
                    <a:pt x="1137" y="1807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DF96CE08-EA7A-4FC0-95B6-3A3341FEC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287289"/>
              <a:ext cx="173499" cy="173839"/>
            </a:xfrm>
            <a:custGeom>
              <a:avLst/>
              <a:gdLst>
                <a:gd name="T0" fmla="*/ 0 w 2251"/>
                <a:gd name="T1" fmla="*/ 0 h 2252"/>
                <a:gd name="T2" fmla="*/ 0 w 2251"/>
                <a:gd name="T3" fmla="*/ 0 h 2252"/>
                <a:gd name="T4" fmla="*/ 0 w 2251"/>
                <a:gd name="T5" fmla="*/ 2251 h 2252"/>
                <a:gd name="T6" fmla="*/ 2250 w 2251"/>
                <a:gd name="T7" fmla="*/ 2251 h 2252"/>
                <a:gd name="T8" fmla="*/ 2250 w 2251"/>
                <a:gd name="T9" fmla="*/ 0 h 2252"/>
                <a:gd name="T10" fmla="*/ 0 w 2251"/>
                <a:gd name="T11" fmla="*/ 0 h 2252"/>
                <a:gd name="T12" fmla="*/ 1138 w 2251"/>
                <a:gd name="T13" fmla="*/ 1807 h 2252"/>
                <a:gd name="T14" fmla="*/ 1138 w 2251"/>
                <a:gd name="T15" fmla="*/ 1807 h 2252"/>
                <a:gd name="T16" fmla="*/ 395 w 2251"/>
                <a:gd name="T17" fmla="*/ 1089 h 2252"/>
                <a:gd name="T18" fmla="*/ 1138 w 2251"/>
                <a:gd name="T19" fmla="*/ 347 h 2252"/>
                <a:gd name="T20" fmla="*/ 1879 w 2251"/>
                <a:gd name="T21" fmla="*/ 1089 h 2252"/>
                <a:gd name="T22" fmla="*/ 1138 w 2251"/>
                <a:gd name="T23" fmla="*/ 180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2">
                  <a:moveTo>
                    <a:pt x="0" y="0"/>
                  </a:moveTo>
                  <a:lnTo>
                    <a:pt x="0" y="0"/>
                  </a:lnTo>
                  <a:cubicBezTo>
                    <a:pt x="0" y="2251"/>
                    <a:pt x="0" y="2251"/>
                    <a:pt x="0" y="2251"/>
                  </a:cubicBezTo>
                  <a:cubicBezTo>
                    <a:pt x="2250" y="2251"/>
                    <a:pt x="2250" y="2251"/>
                    <a:pt x="2250" y="2251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8" y="1807"/>
                  </a:moveTo>
                  <a:lnTo>
                    <a:pt x="1138" y="1807"/>
                  </a:lnTo>
                  <a:cubicBezTo>
                    <a:pt x="742" y="1807"/>
                    <a:pt x="395" y="1485"/>
                    <a:pt x="395" y="1089"/>
                  </a:cubicBezTo>
                  <a:cubicBezTo>
                    <a:pt x="395" y="668"/>
                    <a:pt x="742" y="347"/>
                    <a:pt x="1138" y="347"/>
                  </a:cubicBezTo>
                  <a:cubicBezTo>
                    <a:pt x="1533" y="347"/>
                    <a:pt x="1879" y="668"/>
                    <a:pt x="1879" y="1089"/>
                  </a:cubicBezTo>
                  <a:cubicBezTo>
                    <a:pt x="1879" y="1485"/>
                    <a:pt x="1533" y="1807"/>
                    <a:pt x="1138" y="1807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B0480E03-6102-416A-9792-8D39554672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480179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0 h 2251"/>
                <a:gd name="T4" fmla="*/ 0 w 2252"/>
                <a:gd name="T5" fmla="*/ 2250 h 2251"/>
                <a:gd name="T6" fmla="*/ 2251 w 2252"/>
                <a:gd name="T7" fmla="*/ 2250 h 2251"/>
                <a:gd name="T8" fmla="*/ 2251 w 2252"/>
                <a:gd name="T9" fmla="*/ 0 h 2251"/>
                <a:gd name="T10" fmla="*/ 0 w 2252"/>
                <a:gd name="T11" fmla="*/ 0 h 2251"/>
                <a:gd name="T12" fmla="*/ 1137 w 2252"/>
                <a:gd name="T13" fmla="*/ 1806 h 2251"/>
                <a:gd name="T14" fmla="*/ 1137 w 2252"/>
                <a:gd name="T15" fmla="*/ 1806 h 2251"/>
                <a:gd name="T16" fmla="*/ 395 w 2252"/>
                <a:gd name="T17" fmla="*/ 1089 h 2251"/>
                <a:gd name="T18" fmla="*/ 1137 w 2252"/>
                <a:gd name="T19" fmla="*/ 346 h 2251"/>
                <a:gd name="T20" fmla="*/ 1879 w 2252"/>
                <a:gd name="T21" fmla="*/ 1089 h 2251"/>
                <a:gd name="T22" fmla="*/ 1137 w 2252"/>
                <a:gd name="T23" fmla="*/ 1806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1" y="2250"/>
                    <a:pt x="2251" y="2250"/>
                    <a:pt x="2251" y="2250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4"/>
                    <a:pt x="395" y="1089"/>
                  </a:cubicBezTo>
                  <a:cubicBezTo>
                    <a:pt x="395" y="667"/>
                    <a:pt x="741" y="346"/>
                    <a:pt x="1137" y="346"/>
                  </a:cubicBezTo>
                  <a:cubicBezTo>
                    <a:pt x="1533" y="346"/>
                    <a:pt x="1879" y="667"/>
                    <a:pt x="1879" y="1089"/>
                  </a:cubicBezTo>
                  <a:cubicBezTo>
                    <a:pt x="1879" y="1484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6" name="Freeform 45">
              <a:extLst>
                <a:ext uri="{FF2B5EF4-FFF2-40B4-BE49-F238E27FC236}">
                  <a16:creationId xmlns:a16="http://schemas.microsoft.com/office/drawing/2014/main" id="{01FCE717-B0B9-4BAC-BD9C-33CAD3A44A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2296" y="1480179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0 h 2251"/>
                <a:gd name="T4" fmla="*/ 0 w 2251"/>
                <a:gd name="T5" fmla="*/ 2250 h 2251"/>
                <a:gd name="T6" fmla="*/ 2250 w 2251"/>
                <a:gd name="T7" fmla="*/ 2250 h 2251"/>
                <a:gd name="T8" fmla="*/ 2250 w 2251"/>
                <a:gd name="T9" fmla="*/ 0 h 2251"/>
                <a:gd name="T10" fmla="*/ 0 w 2251"/>
                <a:gd name="T11" fmla="*/ 0 h 2251"/>
                <a:gd name="T12" fmla="*/ 1137 w 2251"/>
                <a:gd name="T13" fmla="*/ 1806 h 2251"/>
                <a:gd name="T14" fmla="*/ 1137 w 2251"/>
                <a:gd name="T15" fmla="*/ 1806 h 2251"/>
                <a:gd name="T16" fmla="*/ 395 w 2251"/>
                <a:gd name="T17" fmla="*/ 1089 h 2251"/>
                <a:gd name="T18" fmla="*/ 1137 w 2251"/>
                <a:gd name="T19" fmla="*/ 346 h 2251"/>
                <a:gd name="T20" fmla="*/ 1879 w 2251"/>
                <a:gd name="T21" fmla="*/ 1089 h 2251"/>
                <a:gd name="T22" fmla="*/ 1137 w 2251"/>
                <a:gd name="T23" fmla="*/ 1806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0" y="2250"/>
                    <a:pt x="2250" y="2250"/>
                    <a:pt x="2250" y="2250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4"/>
                    <a:pt x="395" y="1089"/>
                  </a:cubicBezTo>
                  <a:cubicBezTo>
                    <a:pt x="395" y="667"/>
                    <a:pt x="741" y="346"/>
                    <a:pt x="1137" y="346"/>
                  </a:cubicBezTo>
                  <a:cubicBezTo>
                    <a:pt x="1533" y="346"/>
                    <a:pt x="1879" y="667"/>
                    <a:pt x="1879" y="1089"/>
                  </a:cubicBezTo>
                  <a:cubicBezTo>
                    <a:pt x="1879" y="1484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6CD9C787-7CFC-4C6A-BF09-C0BC488E05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6567" y="833471"/>
              <a:ext cx="927367" cy="902533"/>
            </a:xfrm>
            <a:custGeom>
              <a:avLst/>
              <a:gdLst>
                <a:gd name="T0" fmla="*/ 10981 w 12021"/>
                <a:gd name="T1" fmla="*/ 0 h 11699"/>
                <a:gd name="T2" fmla="*/ 989 w 12021"/>
                <a:gd name="T3" fmla="*/ 25 h 11699"/>
                <a:gd name="T4" fmla="*/ 25 w 12021"/>
                <a:gd name="T5" fmla="*/ 1039 h 11699"/>
                <a:gd name="T6" fmla="*/ 0 w 12021"/>
                <a:gd name="T7" fmla="*/ 10733 h 11699"/>
                <a:gd name="T8" fmla="*/ 1064 w 12021"/>
                <a:gd name="T9" fmla="*/ 11698 h 11699"/>
                <a:gd name="T10" fmla="*/ 11055 w 12021"/>
                <a:gd name="T11" fmla="*/ 11648 h 11699"/>
                <a:gd name="T12" fmla="*/ 12020 w 12021"/>
                <a:gd name="T13" fmla="*/ 10610 h 11699"/>
                <a:gd name="T14" fmla="*/ 12020 w 12021"/>
                <a:gd name="T15" fmla="*/ 1039 h 11699"/>
                <a:gd name="T16" fmla="*/ 10981 w 12021"/>
                <a:gd name="T17" fmla="*/ 0 h 11699"/>
                <a:gd name="T18" fmla="*/ 11723 w 12021"/>
                <a:gd name="T19" fmla="*/ 10362 h 11699"/>
                <a:gd name="T20" fmla="*/ 10808 w 12021"/>
                <a:gd name="T21" fmla="*/ 11352 h 11699"/>
                <a:gd name="T22" fmla="*/ 1336 w 12021"/>
                <a:gd name="T23" fmla="*/ 11401 h 11699"/>
                <a:gd name="T24" fmla="*/ 297 w 12021"/>
                <a:gd name="T25" fmla="*/ 10486 h 11699"/>
                <a:gd name="T26" fmla="*/ 322 w 12021"/>
                <a:gd name="T27" fmla="*/ 1285 h 11699"/>
                <a:gd name="T28" fmla="*/ 1237 w 12021"/>
                <a:gd name="T29" fmla="*/ 321 h 11699"/>
                <a:gd name="T30" fmla="*/ 10734 w 12021"/>
                <a:gd name="T31" fmla="*/ 297 h 11699"/>
                <a:gd name="T32" fmla="*/ 11723 w 12021"/>
                <a:gd name="T33" fmla="*/ 1285 h 11699"/>
                <a:gd name="T34" fmla="*/ 11723 w 12021"/>
                <a:gd name="T35" fmla="*/ 10362 h 1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21" h="11699">
                  <a:moveTo>
                    <a:pt x="10981" y="0"/>
                  </a:moveTo>
                  <a:lnTo>
                    <a:pt x="989" y="25"/>
                  </a:lnTo>
                  <a:lnTo>
                    <a:pt x="25" y="1039"/>
                  </a:lnTo>
                  <a:lnTo>
                    <a:pt x="0" y="10733"/>
                  </a:lnTo>
                  <a:lnTo>
                    <a:pt x="1064" y="11698"/>
                  </a:lnTo>
                  <a:lnTo>
                    <a:pt x="11055" y="11648"/>
                  </a:lnTo>
                  <a:lnTo>
                    <a:pt x="12020" y="10610"/>
                  </a:lnTo>
                  <a:lnTo>
                    <a:pt x="12020" y="1039"/>
                  </a:lnTo>
                  <a:lnTo>
                    <a:pt x="10981" y="0"/>
                  </a:lnTo>
                  <a:close/>
                  <a:moveTo>
                    <a:pt x="11723" y="10362"/>
                  </a:moveTo>
                  <a:lnTo>
                    <a:pt x="10808" y="11352"/>
                  </a:lnTo>
                  <a:lnTo>
                    <a:pt x="1336" y="11401"/>
                  </a:lnTo>
                  <a:lnTo>
                    <a:pt x="297" y="10486"/>
                  </a:lnTo>
                  <a:lnTo>
                    <a:pt x="322" y="1285"/>
                  </a:lnTo>
                  <a:lnTo>
                    <a:pt x="1237" y="321"/>
                  </a:lnTo>
                  <a:lnTo>
                    <a:pt x="10734" y="297"/>
                  </a:lnTo>
                  <a:lnTo>
                    <a:pt x="11723" y="1285"/>
                  </a:lnTo>
                  <a:lnTo>
                    <a:pt x="11723" y="1036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7EFB802F-0829-43C9-BC34-105B70E7E7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9171" y="1314164"/>
              <a:ext cx="120428" cy="120428"/>
            </a:xfrm>
            <a:custGeom>
              <a:avLst/>
              <a:gdLst>
                <a:gd name="T0" fmla="*/ 1559 w 1560"/>
                <a:gd name="T1" fmla="*/ 792 h 1560"/>
                <a:gd name="T2" fmla="*/ 1559 w 1560"/>
                <a:gd name="T3" fmla="*/ 792 h 1560"/>
                <a:gd name="T4" fmla="*/ 792 w 1560"/>
                <a:gd name="T5" fmla="*/ 1559 h 1560"/>
                <a:gd name="T6" fmla="*/ 0 w 1560"/>
                <a:gd name="T7" fmla="*/ 792 h 1560"/>
                <a:gd name="T8" fmla="*/ 792 w 1560"/>
                <a:gd name="T9" fmla="*/ 0 h 1560"/>
                <a:gd name="T10" fmla="*/ 1559 w 1560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0" h="1560">
                  <a:moveTo>
                    <a:pt x="1559" y="792"/>
                  </a:moveTo>
                  <a:lnTo>
                    <a:pt x="1559" y="792"/>
                  </a:lnTo>
                  <a:cubicBezTo>
                    <a:pt x="1559" y="1212"/>
                    <a:pt x="1212" y="1559"/>
                    <a:pt x="792" y="1559"/>
                  </a:cubicBezTo>
                  <a:cubicBezTo>
                    <a:pt x="372" y="1559"/>
                    <a:pt x="0" y="1212"/>
                    <a:pt x="0" y="792"/>
                  </a:cubicBezTo>
                  <a:cubicBezTo>
                    <a:pt x="0" y="346"/>
                    <a:pt x="372" y="0"/>
                    <a:pt x="792" y="0"/>
                  </a:cubicBezTo>
                  <a:cubicBezTo>
                    <a:pt x="1212" y="0"/>
                    <a:pt x="1559" y="346"/>
                    <a:pt x="1559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10C15940-5DB5-409B-84A8-1B44E008FB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0595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2251 h 2252"/>
                <a:gd name="T4" fmla="*/ 2251 w 2252"/>
                <a:gd name="T5" fmla="*/ 2251 h 2252"/>
                <a:gd name="T6" fmla="*/ 2251 w 2252"/>
                <a:gd name="T7" fmla="*/ 0 h 2252"/>
                <a:gd name="T8" fmla="*/ 0 w 2252"/>
                <a:gd name="T9" fmla="*/ 0 h 2252"/>
                <a:gd name="T10" fmla="*/ 2202 w 2252"/>
                <a:gd name="T11" fmla="*/ 2202 h 2252"/>
                <a:gd name="T12" fmla="*/ 75 w 2252"/>
                <a:gd name="T13" fmla="*/ 2202 h 2252"/>
                <a:gd name="T14" fmla="*/ 75 w 2252"/>
                <a:gd name="T15" fmla="*/ 75 h 2252"/>
                <a:gd name="T16" fmla="*/ 2202 w 2252"/>
                <a:gd name="T17" fmla="*/ 75 h 2252"/>
                <a:gd name="T18" fmla="*/ 2202 w 2252"/>
                <a:gd name="T19" fmla="*/ 2202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2251"/>
                  </a:lnTo>
                  <a:lnTo>
                    <a:pt x="2251" y="2251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2" y="2202"/>
                  </a:moveTo>
                  <a:lnTo>
                    <a:pt x="75" y="2202"/>
                  </a:lnTo>
                  <a:lnTo>
                    <a:pt x="75" y="75"/>
                  </a:lnTo>
                  <a:lnTo>
                    <a:pt x="2202" y="75"/>
                  </a:lnTo>
                  <a:lnTo>
                    <a:pt x="2202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B44BC2B4-B7BC-4257-8BA0-C1FD373A4E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545" y="1121615"/>
              <a:ext cx="118387" cy="120428"/>
            </a:xfrm>
            <a:custGeom>
              <a:avLst/>
              <a:gdLst>
                <a:gd name="T0" fmla="*/ 1534 w 1535"/>
                <a:gd name="T1" fmla="*/ 792 h 1559"/>
                <a:gd name="T2" fmla="*/ 1534 w 1535"/>
                <a:gd name="T3" fmla="*/ 792 h 1559"/>
                <a:gd name="T4" fmla="*/ 767 w 1535"/>
                <a:gd name="T5" fmla="*/ 1558 h 1559"/>
                <a:gd name="T6" fmla="*/ 0 w 1535"/>
                <a:gd name="T7" fmla="*/ 792 h 1559"/>
                <a:gd name="T8" fmla="*/ 767 w 1535"/>
                <a:gd name="T9" fmla="*/ 0 h 1559"/>
                <a:gd name="T10" fmla="*/ 1534 w 1535"/>
                <a:gd name="T11" fmla="*/ 792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5" h="1559">
                  <a:moveTo>
                    <a:pt x="1534" y="792"/>
                  </a:moveTo>
                  <a:lnTo>
                    <a:pt x="1534" y="792"/>
                  </a:lnTo>
                  <a:cubicBezTo>
                    <a:pt x="1534" y="1212"/>
                    <a:pt x="1187" y="1558"/>
                    <a:pt x="767" y="1558"/>
                  </a:cubicBezTo>
                  <a:cubicBezTo>
                    <a:pt x="347" y="1558"/>
                    <a:pt x="0" y="1212"/>
                    <a:pt x="0" y="792"/>
                  </a:cubicBezTo>
                  <a:cubicBezTo>
                    <a:pt x="0" y="346"/>
                    <a:pt x="347" y="0"/>
                    <a:pt x="767" y="0"/>
                  </a:cubicBezTo>
                  <a:cubicBezTo>
                    <a:pt x="1187" y="0"/>
                    <a:pt x="1534" y="346"/>
                    <a:pt x="1534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71E62EDF-C1FD-4F55-964B-051134920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094740"/>
              <a:ext cx="173499" cy="173839"/>
            </a:xfrm>
            <a:custGeom>
              <a:avLst/>
              <a:gdLst>
                <a:gd name="T0" fmla="*/ 0 w 2251"/>
                <a:gd name="T1" fmla="*/ 0 h 2253"/>
                <a:gd name="T2" fmla="*/ 0 w 2251"/>
                <a:gd name="T3" fmla="*/ 2252 h 2253"/>
                <a:gd name="T4" fmla="*/ 2250 w 2251"/>
                <a:gd name="T5" fmla="*/ 2252 h 2253"/>
                <a:gd name="T6" fmla="*/ 2250 w 2251"/>
                <a:gd name="T7" fmla="*/ 0 h 2253"/>
                <a:gd name="T8" fmla="*/ 0 w 2251"/>
                <a:gd name="T9" fmla="*/ 0 h 2253"/>
                <a:gd name="T10" fmla="*/ 2201 w 2251"/>
                <a:gd name="T11" fmla="*/ 2202 h 2253"/>
                <a:gd name="T12" fmla="*/ 74 w 2251"/>
                <a:gd name="T13" fmla="*/ 2202 h 2253"/>
                <a:gd name="T14" fmla="*/ 74 w 2251"/>
                <a:gd name="T15" fmla="*/ 75 h 2253"/>
                <a:gd name="T16" fmla="*/ 2201 w 2251"/>
                <a:gd name="T17" fmla="*/ 75 h 2253"/>
                <a:gd name="T18" fmla="*/ 2201 w 2251"/>
                <a:gd name="T19" fmla="*/ 2202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1" h="2253">
                  <a:moveTo>
                    <a:pt x="0" y="0"/>
                  </a:moveTo>
                  <a:lnTo>
                    <a:pt x="0" y="2252"/>
                  </a:lnTo>
                  <a:lnTo>
                    <a:pt x="2250" y="2252"/>
                  </a:lnTo>
                  <a:lnTo>
                    <a:pt x="2250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05071287-D23E-4D8E-B85B-5E386E811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952" y="1121615"/>
              <a:ext cx="118387" cy="120428"/>
            </a:xfrm>
            <a:custGeom>
              <a:avLst/>
              <a:gdLst>
                <a:gd name="T0" fmla="*/ 1533 w 1534"/>
                <a:gd name="T1" fmla="*/ 792 h 1559"/>
                <a:gd name="T2" fmla="*/ 1533 w 1534"/>
                <a:gd name="T3" fmla="*/ 792 h 1559"/>
                <a:gd name="T4" fmla="*/ 767 w 1534"/>
                <a:gd name="T5" fmla="*/ 1558 h 1559"/>
                <a:gd name="T6" fmla="*/ 0 w 1534"/>
                <a:gd name="T7" fmla="*/ 792 h 1559"/>
                <a:gd name="T8" fmla="*/ 767 w 1534"/>
                <a:gd name="T9" fmla="*/ 0 h 1559"/>
                <a:gd name="T10" fmla="*/ 1533 w 1534"/>
                <a:gd name="T11" fmla="*/ 792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59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7" y="1558"/>
                    <a:pt x="767" y="1558"/>
                  </a:cubicBezTo>
                  <a:cubicBezTo>
                    <a:pt x="346" y="1558"/>
                    <a:pt x="0" y="1212"/>
                    <a:pt x="0" y="792"/>
                  </a:cubicBezTo>
                  <a:cubicBezTo>
                    <a:pt x="0" y="346"/>
                    <a:pt x="346" y="0"/>
                    <a:pt x="767" y="0"/>
                  </a:cubicBezTo>
                  <a:cubicBezTo>
                    <a:pt x="1187" y="0"/>
                    <a:pt x="1533" y="346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4344CE4B-2257-44EE-AEFF-EBA487A97C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2252 h 2253"/>
                <a:gd name="T4" fmla="*/ 2251 w 2252"/>
                <a:gd name="T5" fmla="*/ 2252 h 2253"/>
                <a:gd name="T6" fmla="*/ 2251 w 2252"/>
                <a:gd name="T7" fmla="*/ 0 h 2253"/>
                <a:gd name="T8" fmla="*/ 0 w 2252"/>
                <a:gd name="T9" fmla="*/ 0 h 2253"/>
                <a:gd name="T10" fmla="*/ 2201 w 2252"/>
                <a:gd name="T11" fmla="*/ 2202 h 2253"/>
                <a:gd name="T12" fmla="*/ 74 w 2252"/>
                <a:gd name="T13" fmla="*/ 2202 h 2253"/>
                <a:gd name="T14" fmla="*/ 74 w 2252"/>
                <a:gd name="T15" fmla="*/ 75 h 2253"/>
                <a:gd name="T16" fmla="*/ 2201 w 2252"/>
                <a:gd name="T17" fmla="*/ 75 h 2253"/>
                <a:gd name="T18" fmla="*/ 2201 w 2252"/>
                <a:gd name="T19" fmla="*/ 2202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2252"/>
                  </a:lnTo>
                  <a:lnTo>
                    <a:pt x="2251" y="2252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3A66AD6B-4653-4717-BD2B-4D2793C63A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620" y="928725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3"/>
                    <a:pt x="1188" y="1559"/>
                    <a:pt x="767" y="1559"/>
                  </a:cubicBezTo>
                  <a:cubicBezTo>
                    <a:pt x="346" y="1559"/>
                    <a:pt x="0" y="1213"/>
                    <a:pt x="0" y="792"/>
                  </a:cubicBezTo>
                  <a:cubicBezTo>
                    <a:pt x="0" y="347"/>
                    <a:pt x="346" y="0"/>
                    <a:pt x="767" y="0"/>
                  </a:cubicBezTo>
                  <a:cubicBezTo>
                    <a:pt x="1188" y="0"/>
                    <a:pt x="1533" y="347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75BF6F90-B2D0-40C7-A557-87965721B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902190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2250 h 2251"/>
                <a:gd name="T4" fmla="*/ 2251 w 2252"/>
                <a:gd name="T5" fmla="*/ 2250 h 2251"/>
                <a:gd name="T6" fmla="*/ 2251 w 2252"/>
                <a:gd name="T7" fmla="*/ 0 h 2251"/>
                <a:gd name="T8" fmla="*/ 0 w 2252"/>
                <a:gd name="T9" fmla="*/ 0 h 2251"/>
                <a:gd name="T10" fmla="*/ 2201 w 2252"/>
                <a:gd name="T11" fmla="*/ 2200 h 2251"/>
                <a:gd name="T12" fmla="*/ 74 w 2252"/>
                <a:gd name="T13" fmla="*/ 2200 h 2251"/>
                <a:gd name="T14" fmla="*/ 74 w 2252"/>
                <a:gd name="T15" fmla="*/ 74 h 2251"/>
                <a:gd name="T16" fmla="*/ 2201 w 2252"/>
                <a:gd name="T17" fmla="*/ 74 h 2251"/>
                <a:gd name="T18" fmla="*/ 2201 w 2252"/>
                <a:gd name="T19" fmla="*/ 220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2250"/>
                  </a:lnTo>
                  <a:lnTo>
                    <a:pt x="2251" y="2250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0"/>
                  </a:moveTo>
                  <a:lnTo>
                    <a:pt x="74" y="2200"/>
                  </a:lnTo>
                  <a:lnTo>
                    <a:pt x="74" y="74"/>
                  </a:lnTo>
                  <a:lnTo>
                    <a:pt x="2201" y="74"/>
                  </a:lnTo>
                  <a:lnTo>
                    <a:pt x="2201" y="2200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E801B3E6-FDE0-4396-BBB0-80B680B77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620" y="1314164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8" y="1559"/>
                    <a:pt x="767" y="1559"/>
                  </a:cubicBezTo>
                  <a:cubicBezTo>
                    <a:pt x="346" y="1559"/>
                    <a:pt x="0" y="1212"/>
                    <a:pt x="0" y="792"/>
                  </a:cubicBezTo>
                  <a:cubicBezTo>
                    <a:pt x="0" y="346"/>
                    <a:pt x="346" y="0"/>
                    <a:pt x="767" y="0"/>
                  </a:cubicBezTo>
                  <a:cubicBezTo>
                    <a:pt x="1188" y="0"/>
                    <a:pt x="1533" y="346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2ADF4D9C-4ADD-45CF-9D20-A5B0E64BA9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2251 h 2252"/>
                <a:gd name="T4" fmla="*/ 2251 w 2252"/>
                <a:gd name="T5" fmla="*/ 2251 h 2252"/>
                <a:gd name="T6" fmla="*/ 2251 w 2252"/>
                <a:gd name="T7" fmla="*/ 0 h 2252"/>
                <a:gd name="T8" fmla="*/ 0 w 2252"/>
                <a:gd name="T9" fmla="*/ 0 h 2252"/>
                <a:gd name="T10" fmla="*/ 2201 w 2252"/>
                <a:gd name="T11" fmla="*/ 2202 h 2252"/>
                <a:gd name="T12" fmla="*/ 74 w 2252"/>
                <a:gd name="T13" fmla="*/ 2202 h 2252"/>
                <a:gd name="T14" fmla="*/ 74 w 2252"/>
                <a:gd name="T15" fmla="*/ 75 h 2252"/>
                <a:gd name="T16" fmla="*/ 2201 w 2252"/>
                <a:gd name="T17" fmla="*/ 75 h 2252"/>
                <a:gd name="T18" fmla="*/ 2201 w 2252"/>
                <a:gd name="T19" fmla="*/ 2202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2251"/>
                  </a:lnTo>
                  <a:lnTo>
                    <a:pt x="2251" y="2251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AA827048-08A0-45C3-87E8-C6D65929F7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545" y="1507054"/>
              <a:ext cx="118387" cy="120428"/>
            </a:xfrm>
            <a:custGeom>
              <a:avLst/>
              <a:gdLst>
                <a:gd name="T0" fmla="*/ 1534 w 1535"/>
                <a:gd name="T1" fmla="*/ 792 h 1560"/>
                <a:gd name="T2" fmla="*/ 1534 w 1535"/>
                <a:gd name="T3" fmla="*/ 792 h 1560"/>
                <a:gd name="T4" fmla="*/ 767 w 1535"/>
                <a:gd name="T5" fmla="*/ 1559 h 1560"/>
                <a:gd name="T6" fmla="*/ 0 w 1535"/>
                <a:gd name="T7" fmla="*/ 792 h 1560"/>
                <a:gd name="T8" fmla="*/ 767 w 1535"/>
                <a:gd name="T9" fmla="*/ 0 h 1560"/>
                <a:gd name="T10" fmla="*/ 1534 w 1535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5" h="1560">
                  <a:moveTo>
                    <a:pt x="1534" y="792"/>
                  </a:moveTo>
                  <a:lnTo>
                    <a:pt x="1534" y="792"/>
                  </a:lnTo>
                  <a:cubicBezTo>
                    <a:pt x="1534" y="1212"/>
                    <a:pt x="1187" y="1559"/>
                    <a:pt x="767" y="1559"/>
                  </a:cubicBezTo>
                  <a:cubicBezTo>
                    <a:pt x="347" y="1559"/>
                    <a:pt x="0" y="1212"/>
                    <a:pt x="0" y="792"/>
                  </a:cubicBezTo>
                  <a:cubicBezTo>
                    <a:pt x="0" y="347"/>
                    <a:pt x="347" y="0"/>
                    <a:pt x="767" y="0"/>
                  </a:cubicBezTo>
                  <a:cubicBezTo>
                    <a:pt x="1187" y="0"/>
                    <a:pt x="1534" y="347"/>
                    <a:pt x="1534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54AD6D3B-0506-402F-99E8-3FC2F261F7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480179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2250 h 2251"/>
                <a:gd name="T4" fmla="*/ 2250 w 2251"/>
                <a:gd name="T5" fmla="*/ 2250 h 2251"/>
                <a:gd name="T6" fmla="*/ 2250 w 2251"/>
                <a:gd name="T7" fmla="*/ 0 h 2251"/>
                <a:gd name="T8" fmla="*/ 0 w 2251"/>
                <a:gd name="T9" fmla="*/ 0 h 2251"/>
                <a:gd name="T10" fmla="*/ 2201 w 2251"/>
                <a:gd name="T11" fmla="*/ 2201 h 2251"/>
                <a:gd name="T12" fmla="*/ 74 w 2251"/>
                <a:gd name="T13" fmla="*/ 2201 h 2251"/>
                <a:gd name="T14" fmla="*/ 74 w 2251"/>
                <a:gd name="T15" fmla="*/ 49 h 2251"/>
                <a:gd name="T16" fmla="*/ 2201 w 2251"/>
                <a:gd name="T17" fmla="*/ 49 h 2251"/>
                <a:gd name="T18" fmla="*/ 2201 w 2251"/>
                <a:gd name="T19" fmla="*/ 220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2250"/>
                  </a:lnTo>
                  <a:lnTo>
                    <a:pt x="2250" y="2250"/>
                  </a:lnTo>
                  <a:lnTo>
                    <a:pt x="2250" y="0"/>
                  </a:lnTo>
                  <a:lnTo>
                    <a:pt x="0" y="0"/>
                  </a:lnTo>
                  <a:close/>
                  <a:moveTo>
                    <a:pt x="2201" y="2201"/>
                  </a:moveTo>
                  <a:lnTo>
                    <a:pt x="74" y="2201"/>
                  </a:lnTo>
                  <a:lnTo>
                    <a:pt x="74" y="49"/>
                  </a:lnTo>
                  <a:lnTo>
                    <a:pt x="2201" y="49"/>
                  </a:lnTo>
                  <a:lnTo>
                    <a:pt x="2201" y="2201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3F88A1A2-D226-4896-A857-0604C5C8B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952" y="1507054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7" y="1559"/>
                    <a:pt x="767" y="1559"/>
                  </a:cubicBezTo>
                  <a:cubicBezTo>
                    <a:pt x="346" y="1559"/>
                    <a:pt x="0" y="1212"/>
                    <a:pt x="0" y="792"/>
                  </a:cubicBezTo>
                  <a:cubicBezTo>
                    <a:pt x="0" y="347"/>
                    <a:pt x="346" y="0"/>
                    <a:pt x="767" y="0"/>
                  </a:cubicBezTo>
                  <a:cubicBezTo>
                    <a:pt x="1187" y="0"/>
                    <a:pt x="1533" y="347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2" name="Freeform 60">
              <a:extLst>
                <a:ext uri="{FF2B5EF4-FFF2-40B4-BE49-F238E27FC236}">
                  <a16:creationId xmlns:a16="http://schemas.microsoft.com/office/drawing/2014/main" id="{EF44D303-468A-49A4-B84E-0DF924341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480179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2250 h 2251"/>
                <a:gd name="T4" fmla="*/ 2251 w 2252"/>
                <a:gd name="T5" fmla="*/ 2250 h 2251"/>
                <a:gd name="T6" fmla="*/ 2251 w 2252"/>
                <a:gd name="T7" fmla="*/ 0 h 2251"/>
                <a:gd name="T8" fmla="*/ 0 w 2252"/>
                <a:gd name="T9" fmla="*/ 0 h 2251"/>
                <a:gd name="T10" fmla="*/ 2201 w 2252"/>
                <a:gd name="T11" fmla="*/ 2201 h 2251"/>
                <a:gd name="T12" fmla="*/ 74 w 2252"/>
                <a:gd name="T13" fmla="*/ 2201 h 2251"/>
                <a:gd name="T14" fmla="*/ 74 w 2252"/>
                <a:gd name="T15" fmla="*/ 74 h 2251"/>
                <a:gd name="T16" fmla="*/ 2201 w 2252"/>
                <a:gd name="T17" fmla="*/ 74 h 2251"/>
                <a:gd name="T18" fmla="*/ 2201 w 2252"/>
                <a:gd name="T19" fmla="*/ 220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2250"/>
                  </a:lnTo>
                  <a:lnTo>
                    <a:pt x="2251" y="2250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1"/>
                  </a:moveTo>
                  <a:lnTo>
                    <a:pt x="74" y="2201"/>
                  </a:lnTo>
                  <a:lnTo>
                    <a:pt x="74" y="74"/>
                  </a:lnTo>
                  <a:lnTo>
                    <a:pt x="2201" y="74"/>
                  </a:lnTo>
                  <a:lnTo>
                    <a:pt x="2201" y="2201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3" name="Freeform 1">
              <a:extLst>
                <a:ext uri="{FF2B5EF4-FFF2-40B4-BE49-F238E27FC236}">
                  <a16:creationId xmlns:a16="http://schemas.microsoft.com/office/drawing/2014/main" id="{B75C1552-1E92-49B0-88F3-389BD3129D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957" y="941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61D979C-2A2F-421B-8724-8DD7DD763430}"/>
              </a:ext>
            </a:extLst>
          </p:cNvPr>
          <p:cNvGrpSpPr>
            <a:grpSpLocks noChangeAspect="1"/>
          </p:cNvGrpSpPr>
          <p:nvPr/>
        </p:nvGrpSpPr>
        <p:grpSpPr>
          <a:xfrm>
            <a:off x="1058057" y="3714543"/>
            <a:ext cx="736589" cy="565566"/>
            <a:chOff x="1840374" y="640686"/>
            <a:chExt cx="2108322" cy="1618806"/>
          </a:xfrm>
        </p:grpSpPr>
        <p:sp>
          <p:nvSpPr>
            <p:cNvPr id="75" name="Freeform 1">
              <a:extLst>
                <a:ext uri="{FF2B5EF4-FFF2-40B4-BE49-F238E27FC236}">
                  <a16:creationId xmlns:a16="http://schemas.microsoft.com/office/drawing/2014/main" id="{D31ED95A-B8C7-41EF-9723-C0CF7623ED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374" y="640686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6" name="Freeform 2">
              <a:extLst>
                <a:ext uri="{FF2B5EF4-FFF2-40B4-BE49-F238E27FC236}">
                  <a16:creationId xmlns:a16="http://schemas.microsoft.com/office/drawing/2014/main" id="{0D6D430D-9EB7-410A-8A46-FADAEDE5BA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565" y="1799890"/>
              <a:ext cx="382435" cy="459602"/>
            </a:xfrm>
            <a:custGeom>
              <a:avLst/>
              <a:gdLst>
                <a:gd name="T0" fmla="*/ 0 w 4961"/>
                <a:gd name="T1" fmla="*/ 1995 h 5960"/>
                <a:gd name="T2" fmla="*/ 0 w 4961"/>
                <a:gd name="T3" fmla="*/ 1995 h 5960"/>
                <a:gd name="T4" fmla="*/ 4960 w 4961"/>
                <a:gd name="T5" fmla="*/ 0 h 5960"/>
                <a:gd name="T6" fmla="*/ 4960 w 4961"/>
                <a:gd name="T7" fmla="*/ 5959 h 5960"/>
                <a:gd name="T8" fmla="*/ 0 w 4961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1" h="5960">
                  <a:moveTo>
                    <a:pt x="0" y="1995"/>
                  </a:moveTo>
                  <a:lnTo>
                    <a:pt x="0" y="1995"/>
                  </a:lnTo>
                  <a:cubicBezTo>
                    <a:pt x="1233" y="1496"/>
                    <a:pt x="4960" y="0"/>
                    <a:pt x="4960" y="0"/>
                  </a:cubicBezTo>
                  <a:cubicBezTo>
                    <a:pt x="4960" y="5959"/>
                    <a:pt x="4960" y="5959"/>
                    <a:pt x="4960" y="5959"/>
                  </a:cubicBezTo>
                  <a:cubicBezTo>
                    <a:pt x="2230" y="5801"/>
                    <a:pt x="0" y="1995"/>
                    <a:pt x="0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7" name="Freeform 3">
              <a:extLst>
                <a:ext uri="{FF2B5EF4-FFF2-40B4-BE49-F238E27FC236}">
                  <a16:creationId xmlns:a16="http://schemas.microsoft.com/office/drawing/2014/main" id="{85FDB1F9-AA4A-4E74-8794-9193C28E23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374" y="1799890"/>
              <a:ext cx="384475" cy="459602"/>
            </a:xfrm>
            <a:custGeom>
              <a:avLst/>
              <a:gdLst>
                <a:gd name="T0" fmla="*/ 4986 w 4987"/>
                <a:gd name="T1" fmla="*/ 1995 h 5960"/>
                <a:gd name="T2" fmla="*/ 4986 w 4987"/>
                <a:gd name="T3" fmla="*/ 1995 h 5960"/>
                <a:gd name="T4" fmla="*/ 0 w 4987"/>
                <a:gd name="T5" fmla="*/ 0 h 5960"/>
                <a:gd name="T6" fmla="*/ 0 w 4987"/>
                <a:gd name="T7" fmla="*/ 5959 h 5960"/>
                <a:gd name="T8" fmla="*/ 4986 w 4987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7" h="5960">
                  <a:moveTo>
                    <a:pt x="4986" y="1995"/>
                  </a:moveTo>
                  <a:lnTo>
                    <a:pt x="4986" y="1995"/>
                  </a:lnTo>
                  <a:cubicBezTo>
                    <a:pt x="3753" y="1496"/>
                    <a:pt x="0" y="0"/>
                    <a:pt x="0" y="0"/>
                  </a:cubicBezTo>
                  <a:cubicBezTo>
                    <a:pt x="0" y="5959"/>
                    <a:pt x="0" y="5959"/>
                    <a:pt x="0" y="5959"/>
                  </a:cubicBezTo>
                  <a:cubicBezTo>
                    <a:pt x="2755" y="5801"/>
                    <a:pt x="4986" y="1995"/>
                    <a:pt x="4986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8" name="Freeform 4">
              <a:extLst>
                <a:ext uri="{FF2B5EF4-FFF2-40B4-BE49-F238E27FC236}">
                  <a16:creationId xmlns:a16="http://schemas.microsoft.com/office/drawing/2014/main" id="{C5D07805-CD21-4F50-B70A-EDDD76456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148" y="1718984"/>
              <a:ext cx="212464" cy="80906"/>
            </a:xfrm>
            <a:custGeom>
              <a:avLst/>
              <a:gdLst>
                <a:gd name="T0" fmla="*/ 0 w 2757"/>
                <a:gd name="T1" fmla="*/ 1050 h 1051"/>
                <a:gd name="T2" fmla="*/ 1365 w 2757"/>
                <a:gd name="T3" fmla="*/ 473 h 1051"/>
                <a:gd name="T4" fmla="*/ 2756 w 2757"/>
                <a:gd name="T5" fmla="*/ 1050 h 1051"/>
                <a:gd name="T6" fmla="*/ 2756 w 2757"/>
                <a:gd name="T7" fmla="*/ 0 h 1051"/>
                <a:gd name="T8" fmla="*/ 0 w 2757"/>
                <a:gd name="T9" fmla="*/ 0 h 1051"/>
                <a:gd name="T10" fmla="*/ 0 w 2757"/>
                <a:gd name="T11" fmla="*/ 105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7" h="1051">
                  <a:moveTo>
                    <a:pt x="0" y="1050"/>
                  </a:moveTo>
                  <a:lnTo>
                    <a:pt x="1365" y="473"/>
                  </a:lnTo>
                  <a:lnTo>
                    <a:pt x="2756" y="1050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050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9" name="Freeform 5">
              <a:extLst>
                <a:ext uri="{FF2B5EF4-FFF2-40B4-BE49-F238E27FC236}">
                  <a16:creationId xmlns:a16="http://schemas.microsoft.com/office/drawing/2014/main" id="{414B6EC2-12AC-4B89-9AD3-06173E367E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718983"/>
              <a:ext cx="212464" cy="169971"/>
            </a:xfrm>
            <a:custGeom>
              <a:avLst/>
              <a:gdLst>
                <a:gd name="T0" fmla="*/ 0 w 2757"/>
                <a:gd name="T1" fmla="*/ 2205 h 2206"/>
                <a:gd name="T2" fmla="*/ 2756 w 2757"/>
                <a:gd name="T3" fmla="*/ 1155 h 2206"/>
                <a:gd name="T4" fmla="*/ 2756 w 2757"/>
                <a:gd name="T5" fmla="*/ 0 h 2206"/>
                <a:gd name="T6" fmla="*/ 0 w 2757"/>
                <a:gd name="T7" fmla="*/ 0 h 2206"/>
                <a:gd name="T8" fmla="*/ 0 w 2757"/>
                <a:gd name="T9" fmla="*/ 2205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2206">
                  <a:moveTo>
                    <a:pt x="0" y="2205"/>
                  </a:moveTo>
                  <a:lnTo>
                    <a:pt x="2756" y="1155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2205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D7200EC4-32EA-4557-B439-614419C180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758E5FE0-34FD-4D7C-85DB-D46AAFD70A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8D5DFE49-BEC0-410A-A70A-7327305FD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425953"/>
              <a:ext cx="212464" cy="125439"/>
            </a:xfrm>
            <a:custGeom>
              <a:avLst/>
              <a:gdLst>
                <a:gd name="T0" fmla="*/ 0 w 2757"/>
                <a:gd name="T1" fmla="*/ 1626 h 1627"/>
                <a:gd name="T2" fmla="*/ 2756 w 2757"/>
                <a:gd name="T3" fmla="*/ 1626 h 1627"/>
                <a:gd name="T4" fmla="*/ 2756 w 2757"/>
                <a:gd name="T5" fmla="*/ 0 h 1627"/>
                <a:gd name="T6" fmla="*/ 0 w 2757"/>
                <a:gd name="T7" fmla="*/ 0 h 1627"/>
                <a:gd name="T8" fmla="*/ 0 w 2757"/>
                <a:gd name="T9" fmla="*/ 1626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7">
                  <a:moveTo>
                    <a:pt x="0" y="1626"/>
                  </a:moveTo>
                  <a:lnTo>
                    <a:pt x="2756" y="1626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6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78F22F91-C04A-429D-B224-FBDE3E9E12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573488"/>
              <a:ext cx="182209" cy="125439"/>
            </a:xfrm>
            <a:custGeom>
              <a:avLst/>
              <a:gdLst>
                <a:gd name="T0" fmla="*/ 2283 w 2363"/>
                <a:gd name="T1" fmla="*/ 210 h 1628"/>
                <a:gd name="T2" fmla="*/ 2283 w 2363"/>
                <a:gd name="T3" fmla="*/ 210 h 1628"/>
                <a:gd name="T4" fmla="*/ 2362 w 2363"/>
                <a:gd name="T5" fmla="*/ 0 h 1628"/>
                <a:gd name="T6" fmla="*/ 0 w 2363"/>
                <a:gd name="T7" fmla="*/ 0 h 1628"/>
                <a:gd name="T8" fmla="*/ 0 w 2363"/>
                <a:gd name="T9" fmla="*/ 1627 h 1628"/>
                <a:gd name="T10" fmla="*/ 1942 w 2363"/>
                <a:gd name="T11" fmla="*/ 1627 h 1628"/>
                <a:gd name="T12" fmla="*/ 2283 w 2363"/>
                <a:gd name="T13" fmla="*/ 21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3" h="1628">
                  <a:moveTo>
                    <a:pt x="2283" y="210"/>
                  </a:moveTo>
                  <a:lnTo>
                    <a:pt x="2283" y="210"/>
                  </a:lnTo>
                  <a:cubicBezTo>
                    <a:pt x="2283" y="131"/>
                    <a:pt x="2336" y="52"/>
                    <a:pt x="23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7"/>
                    <a:pt x="0" y="1627"/>
                    <a:pt x="0" y="1627"/>
                  </a:cubicBezTo>
                  <a:cubicBezTo>
                    <a:pt x="1942" y="1627"/>
                    <a:pt x="1942" y="1627"/>
                    <a:pt x="1942" y="1627"/>
                  </a:cubicBezTo>
                  <a:cubicBezTo>
                    <a:pt x="2073" y="1155"/>
                    <a:pt x="2152" y="682"/>
                    <a:pt x="2283" y="210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C10BCAE5-34D4-4B9C-BD77-AA2FAC721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718983"/>
              <a:ext cx="212464" cy="169971"/>
            </a:xfrm>
            <a:custGeom>
              <a:avLst/>
              <a:gdLst>
                <a:gd name="T0" fmla="*/ 1811 w 2757"/>
                <a:gd name="T1" fmla="*/ 998 h 2206"/>
                <a:gd name="T2" fmla="*/ 1811 w 2757"/>
                <a:gd name="T3" fmla="*/ 998 h 2206"/>
                <a:gd name="T4" fmla="*/ 1732 w 2757"/>
                <a:gd name="T5" fmla="*/ 578 h 2206"/>
                <a:gd name="T6" fmla="*/ 1863 w 2757"/>
                <a:gd name="T7" fmla="*/ 0 h 2206"/>
                <a:gd name="T8" fmla="*/ 0 w 2757"/>
                <a:gd name="T9" fmla="*/ 0 h 2206"/>
                <a:gd name="T10" fmla="*/ 0 w 2757"/>
                <a:gd name="T11" fmla="*/ 1155 h 2206"/>
                <a:gd name="T12" fmla="*/ 2756 w 2757"/>
                <a:gd name="T13" fmla="*/ 2205 h 2206"/>
                <a:gd name="T14" fmla="*/ 2756 w 2757"/>
                <a:gd name="T15" fmla="*/ 2153 h 2206"/>
                <a:gd name="T16" fmla="*/ 1811 w 2757"/>
                <a:gd name="T17" fmla="*/ 998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57" h="2206">
                  <a:moveTo>
                    <a:pt x="1811" y="998"/>
                  </a:moveTo>
                  <a:lnTo>
                    <a:pt x="1811" y="998"/>
                  </a:lnTo>
                  <a:cubicBezTo>
                    <a:pt x="1732" y="866"/>
                    <a:pt x="1679" y="683"/>
                    <a:pt x="1732" y="578"/>
                  </a:cubicBezTo>
                  <a:cubicBezTo>
                    <a:pt x="1758" y="342"/>
                    <a:pt x="1811" y="184"/>
                    <a:pt x="18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2756" y="2205"/>
                    <a:pt x="2756" y="2205"/>
                    <a:pt x="2756" y="2205"/>
                  </a:cubicBezTo>
                  <a:cubicBezTo>
                    <a:pt x="2756" y="2153"/>
                    <a:pt x="2756" y="2153"/>
                    <a:pt x="2756" y="2153"/>
                  </a:cubicBezTo>
                  <a:cubicBezTo>
                    <a:pt x="2467" y="1759"/>
                    <a:pt x="2152" y="1391"/>
                    <a:pt x="1811" y="998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D800B3A0-AC1A-43A7-A2BA-BD9B8F12A8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967" y="1741420"/>
              <a:ext cx="80906" cy="76827"/>
            </a:xfrm>
            <a:custGeom>
              <a:avLst/>
              <a:gdLst>
                <a:gd name="T0" fmla="*/ 866 w 1051"/>
                <a:gd name="T1" fmla="*/ 656 h 998"/>
                <a:gd name="T2" fmla="*/ 866 w 1051"/>
                <a:gd name="T3" fmla="*/ 656 h 998"/>
                <a:gd name="T4" fmla="*/ 1024 w 1051"/>
                <a:gd name="T5" fmla="*/ 315 h 998"/>
                <a:gd name="T6" fmla="*/ 998 w 1051"/>
                <a:gd name="T7" fmla="*/ 105 h 998"/>
                <a:gd name="T8" fmla="*/ 788 w 1051"/>
                <a:gd name="T9" fmla="*/ 0 h 998"/>
                <a:gd name="T10" fmla="*/ 788 w 1051"/>
                <a:gd name="T11" fmla="*/ 0 h 998"/>
                <a:gd name="T12" fmla="*/ 735 w 1051"/>
                <a:gd name="T13" fmla="*/ 0 h 998"/>
                <a:gd name="T14" fmla="*/ 131 w 1051"/>
                <a:gd name="T15" fmla="*/ 105 h 998"/>
                <a:gd name="T16" fmla="*/ 26 w 1051"/>
                <a:gd name="T17" fmla="*/ 184 h 998"/>
                <a:gd name="T18" fmla="*/ 26 w 1051"/>
                <a:gd name="T19" fmla="*/ 341 h 998"/>
                <a:gd name="T20" fmla="*/ 525 w 1051"/>
                <a:gd name="T21" fmla="*/ 971 h 998"/>
                <a:gd name="T22" fmla="*/ 630 w 1051"/>
                <a:gd name="T23" fmla="*/ 997 h 998"/>
                <a:gd name="T24" fmla="*/ 788 w 1051"/>
                <a:gd name="T25" fmla="*/ 892 h 998"/>
                <a:gd name="T26" fmla="*/ 866 w 1051"/>
                <a:gd name="T27" fmla="*/ 656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1" h="998">
                  <a:moveTo>
                    <a:pt x="866" y="656"/>
                  </a:moveTo>
                  <a:lnTo>
                    <a:pt x="866" y="656"/>
                  </a:lnTo>
                  <a:cubicBezTo>
                    <a:pt x="919" y="551"/>
                    <a:pt x="971" y="420"/>
                    <a:pt x="1024" y="315"/>
                  </a:cubicBezTo>
                  <a:cubicBezTo>
                    <a:pt x="1050" y="236"/>
                    <a:pt x="1024" y="184"/>
                    <a:pt x="998" y="105"/>
                  </a:cubicBezTo>
                  <a:cubicBezTo>
                    <a:pt x="945" y="53"/>
                    <a:pt x="866" y="0"/>
                    <a:pt x="788" y="0"/>
                  </a:cubicBezTo>
                  <a:lnTo>
                    <a:pt x="788" y="0"/>
                  </a:lnTo>
                  <a:cubicBezTo>
                    <a:pt x="735" y="0"/>
                    <a:pt x="735" y="0"/>
                    <a:pt x="735" y="0"/>
                  </a:cubicBezTo>
                  <a:cubicBezTo>
                    <a:pt x="551" y="26"/>
                    <a:pt x="341" y="79"/>
                    <a:pt x="131" y="105"/>
                  </a:cubicBezTo>
                  <a:cubicBezTo>
                    <a:pt x="79" y="131"/>
                    <a:pt x="53" y="158"/>
                    <a:pt x="26" y="184"/>
                  </a:cubicBezTo>
                  <a:cubicBezTo>
                    <a:pt x="0" y="236"/>
                    <a:pt x="26" y="315"/>
                    <a:pt x="26" y="341"/>
                  </a:cubicBezTo>
                  <a:cubicBezTo>
                    <a:pt x="131" y="604"/>
                    <a:pt x="315" y="814"/>
                    <a:pt x="525" y="971"/>
                  </a:cubicBezTo>
                  <a:cubicBezTo>
                    <a:pt x="551" y="971"/>
                    <a:pt x="578" y="997"/>
                    <a:pt x="630" y="997"/>
                  </a:cubicBezTo>
                  <a:cubicBezTo>
                    <a:pt x="656" y="997"/>
                    <a:pt x="735" y="997"/>
                    <a:pt x="788" y="892"/>
                  </a:cubicBezTo>
                  <a:cubicBezTo>
                    <a:pt x="814" y="814"/>
                    <a:pt x="840" y="735"/>
                    <a:pt x="866" y="656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3B6DDF26-2979-4D7B-8DBF-FE9A81D717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103" y="1613941"/>
              <a:ext cx="77167" cy="78867"/>
            </a:xfrm>
            <a:custGeom>
              <a:avLst/>
              <a:gdLst>
                <a:gd name="T0" fmla="*/ 105 w 999"/>
                <a:gd name="T1" fmla="*/ 630 h 1024"/>
                <a:gd name="T2" fmla="*/ 105 w 999"/>
                <a:gd name="T3" fmla="*/ 630 h 1024"/>
                <a:gd name="T4" fmla="*/ 289 w 999"/>
                <a:gd name="T5" fmla="*/ 787 h 1024"/>
                <a:gd name="T6" fmla="*/ 578 w 999"/>
                <a:gd name="T7" fmla="*/ 997 h 1024"/>
                <a:gd name="T8" fmla="*/ 735 w 999"/>
                <a:gd name="T9" fmla="*/ 1023 h 1024"/>
                <a:gd name="T10" fmla="*/ 971 w 999"/>
                <a:gd name="T11" fmla="*/ 787 h 1024"/>
                <a:gd name="T12" fmla="*/ 998 w 999"/>
                <a:gd name="T13" fmla="*/ 498 h 1024"/>
                <a:gd name="T14" fmla="*/ 998 w 999"/>
                <a:gd name="T15" fmla="*/ 262 h 1024"/>
                <a:gd name="T16" fmla="*/ 998 w 999"/>
                <a:gd name="T17" fmla="*/ 262 h 1024"/>
                <a:gd name="T18" fmla="*/ 998 w 999"/>
                <a:gd name="T19" fmla="*/ 236 h 1024"/>
                <a:gd name="T20" fmla="*/ 971 w 999"/>
                <a:gd name="T21" fmla="*/ 78 h 1024"/>
                <a:gd name="T22" fmla="*/ 788 w 999"/>
                <a:gd name="T23" fmla="*/ 26 h 1024"/>
                <a:gd name="T24" fmla="*/ 79 w 999"/>
                <a:gd name="T25" fmla="*/ 367 h 1024"/>
                <a:gd name="T26" fmla="*/ 26 w 999"/>
                <a:gd name="T27" fmla="*/ 498 h 1024"/>
                <a:gd name="T28" fmla="*/ 105 w 999"/>
                <a:gd name="T29" fmla="*/ 63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9" h="1024">
                  <a:moveTo>
                    <a:pt x="105" y="630"/>
                  </a:moveTo>
                  <a:lnTo>
                    <a:pt x="105" y="630"/>
                  </a:lnTo>
                  <a:cubicBezTo>
                    <a:pt x="158" y="682"/>
                    <a:pt x="236" y="735"/>
                    <a:pt x="289" y="787"/>
                  </a:cubicBezTo>
                  <a:cubicBezTo>
                    <a:pt x="394" y="840"/>
                    <a:pt x="499" y="918"/>
                    <a:pt x="578" y="997"/>
                  </a:cubicBezTo>
                  <a:cubicBezTo>
                    <a:pt x="630" y="1023"/>
                    <a:pt x="683" y="1023"/>
                    <a:pt x="735" y="1023"/>
                  </a:cubicBezTo>
                  <a:cubicBezTo>
                    <a:pt x="866" y="1023"/>
                    <a:pt x="945" y="944"/>
                    <a:pt x="971" y="787"/>
                  </a:cubicBezTo>
                  <a:cubicBezTo>
                    <a:pt x="971" y="682"/>
                    <a:pt x="971" y="603"/>
                    <a:pt x="998" y="498"/>
                  </a:cubicBezTo>
                  <a:cubicBezTo>
                    <a:pt x="998" y="262"/>
                    <a:pt x="998" y="262"/>
                    <a:pt x="998" y="262"/>
                  </a:cubicBezTo>
                  <a:lnTo>
                    <a:pt x="998" y="262"/>
                  </a:lnTo>
                  <a:lnTo>
                    <a:pt x="998" y="236"/>
                  </a:lnTo>
                  <a:cubicBezTo>
                    <a:pt x="998" y="157"/>
                    <a:pt x="998" y="105"/>
                    <a:pt x="971" y="78"/>
                  </a:cubicBezTo>
                  <a:cubicBezTo>
                    <a:pt x="945" y="52"/>
                    <a:pt x="893" y="0"/>
                    <a:pt x="788" y="26"/>
                  </a:cubicBezTo>
                  <a:cubicBezTo>
                    <a:pt x="499" y="78"/>
                    <a:pt x="263" y="183"/>
                    <a:pt x="79" y="367"/>
                  </a:cubicBezTo>
                  <a:cubicBezTo>
                    <a:pt x="79" y="393"/>
                    <a:pt x="0" y="420"/>
                    <a:pt x="26" y="498"/>
                  </a:cubicBezTo>
                  <a:cubicBezTo>
                    <a:pt x="26" y="551"/>
                    <a:pt x="53" y="603"/>
                    <a:pt x="105" y="63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C939AFFE-334F-4C84-AB85-E146B530C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848" y="1664593"/>
              <a:ext cx="77167" cy="78867"/>
            </a:xfrm>
            <a:custGeom>
              <a:avLst/>
              <a:gdLst>
                <a:gd name="T0" fmla="*/ 237 w 999"/>
                <a:gd name="T1" fmla="*/ 1023 h 1024"/>
                <a:gd name="T2" fmla="*/ 237 w 999"/>
                <a:gd name="T3" fmla="*/ 1023 h 1024"/>
                <a:gd name="T4" fmla="*/ 499 w 999"/>
                <a:gd name="T5" fmla="*/ 945 h 1024"/>
                <a:gd name="T6" fmla="*/ 788 w 999"/>
                <a:gd name="T7" fmla="*/ 866 h 1024"/>
                <a:gd name="T8" fmla="*/ 972 w 999"/>
                <a:gd name="T9" fmla="*/ 682 h 1024"/>
                <a:gd name="T10" fmla="*/ 893 w 999"/>
                <a:gd name="T11" fmla="*/ 446 h 1024"/>
                <a:gd name="T12" fmla="*/ 630 w 999"/>
                <a:gd name="T13" fmla="*/ 210 h 1024"/>
                <a:gd name="T14" fmla="*/ 447 w 999"/>
                <a:gd name="T15" fmla="*/ 52 h 1024"/>
                <a:gd name="T16" fmla="*/ 315 w 999"/>
                <a:gd name="T17" fmla="*/ 0 h 1024"/>
                <a:gd name="T18" fmla="*/ 184 w 999"/>
                <a:gd name="T19" fmla="*/ 105 h 1024"/>
                <a:gd name="T20" fmla="*/ 0 w 999"/>
                <a:gd name="T21" fmla="*/ 761 h 1024"/>
                <a:gd name="T22" fmla="*/ 0 w 999"/>
                <a:gd name="T23" fmla="*/ 787 h 1024"/>
                <a:gd name="T24" fmla="*/ 0 w 999"/>
                <a:gd name="T25" fmla="*/ 840 h 1024"/>
                <a:gd name="T26" fmla="*/ 53 w 999"/>
                <a:gd name="T27" fmla="*/ 971 h 1024"/>
                <a:gd name="T28" fmla="*/ 158 w 999"/>
                <a:gd name="T29" fmla="*/ 1023 h 1024"/>
                <a:gd name="T30" fmla="*/ 237 w 999"/>
                <a:gd name="T31" fmla="*/ 10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1024">
                  <a:moveTo>
                    <a:pt x="237" y="1023"/>
                  </a:moveTo>
                  <a:lnTo>
                    <a:pt x="237" y="1023"/>
                  </a:lnTo>
                  <a:cubicBezTo>
                    <a:pt x="315" y="997"/>
                    <a:pt x="394" y="971"/>
                    <a:pt x="499" y="945"/>
                  </a:cubicBezTo>
                  <a:cubicBezTo>
                    <a:pt x="604" y="918"/>
                    <a:pt x="683" y="892"/>
                    <a:pt x="788" y="866"/>
                  </a:cubicBezTo>
                  <a:cubicBezTo>
                    <a:pt x="893" y="813"/>
                    <a:pt x="945" y="761"/>
                    <a:pt x="972" y="682"/>
                  </a:cubicBezTo>
                  <a:cubicBezTo>
                    <a:pt x="998" y="603"/>
                    <a:pt x="945" y="498"/>
                    <a:pt x="893" y="446"/>
                  </a:cubicBezTo>
                  <a:cubicBezTo>
                    <a:pt x="814" y="367"/>
                    <a:pt x="709" y="288"/>
                    <a:pt x="630" y="210"/>
                  </a:cubicBezTo>
                  <a:cubicBezTo>
                    <a:pt x="578" y="157"/>
                    <a:pt x="499" y="105"/>
                    <a:pt x="447" y="52"/>
                  </a:cubicBezTo>
                  <a:cubicBezTo>
                    <a:pt x="420" y="26"/>
                    <a:pt x="368" y="0"/>
                    <a:pt x="315" y="0"/>
                  </a:cubicBezTo>
                  <a:cubicBezTo>
                    <a:pt x="263" y="0"/>
                    <a:pt x="210" y="26"/>
                    <a:pt x="184" y="105"/>
                  </a:cubicBezTo>
                  <a:cubicBezTo>
                    <a:pt x="53" y="315"/>
                    <a:pt x="0" y="525"/>
                    <a:pt x="0" y="761"/>
                  </a:cubicBezTo>
                  <a:cubicBezTo>
                    <a:pt x="0" y="787"/>
                    <a:pt x="0" y="787"/>
                    <a:pt x="0" y="787"/>
                  </a:cubicBezTo>
                  <a:cubicBezTo>
                    <a:pt x="0" y="813"/>
                    <a:pt x="0" y="813"/>
                    <a:pt x="0" y="840"/>
                  </a:cubicBezTo>
                  <a:cubicBezTo>
                    <a:pt x="0" y="866"/>
                    <a:pt x="0" y="945"/>
                    <a:pt x="53" y="971"/>
                  </a:cubicBezTo>
                  <a:cubicBezTo>
                    <a:pt x="79" y="1023"/>
                    <a:pt x="105" y="1023"/>
                    <a:pt x="158" y="1023"/>
                  </a:cubicBezTo>
                  <a:cubicBezTo>
                    <a:pt x="184" y="1023"/>
                    <a:pt x="210" y="1023"/>
                    <a:pt x="237" y="1023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03A7E474-062F-44D7-95E7-8DF375821D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049" y="1615981"/>
              <a:ext cx="77167" cy="76827"/>
            </a:xfrm>
            <a:custGeom>
              <a:avLst/>
              <a:gdLst>
                <a:gd name="T0" fmla="*/ 53 w 999"/>
                <a:gd name="T1" fmla="*/ 787 h 998"/>
                <a:gd name="T2" fmla="*/ 53 w 999"/>
                <a:gd name="T3" fmla="*/ 787 h 998"/>
                <a:gd name="T4" fmla="*/ 289 w 999"/>
                <a:gd name="T5" fmla="*/ 997 h 998"/>
                <a:gd name="T6" fmla="*/ 289 w 999"/>
                <a:gd name="T7" fmla="*/ 997 h 998"/>
                <a:gd name="T8" fmla="*/ 315 w 999"/>
                <a:gd name="T9" fmla="*/ 997 h 998"/>
                <a:gd name="T10" fmla="*/ 420 w 999"/>
                <a:gd name="T11" fmla="*/ 971 h 998"/>
                <a:gd name="T12" fmla="*/ 709 w 999"/>
                <a:gd name="T13" fmla="*/ 761 h 998"/>
                <a:gd name="T14" fmla="*/ 919 w 999"/>
                <a:gd name="T15" fmla="*/ 604 h 998"/>
                <a:gd name="T16" fmla="*/ 998 w 999"/>
                <a:gd name="T17" fmla="*/ 472 h 998"/>
                <a:gd name="T18" fmla="*/ 945 w 999"/>
                <a:gd name="T19" fmla="*/ 341 h 998"/>
                <a:gd name="T20" fmla="*/ 210 w 999"/>
                <a:gd name="T21" fmla="*/ 0 h 998"/>
                <a:gd name="T22" fmla="*/ 158 w 999"/>
                <a:gd name="T23" fmla="*/ 0 h 998"/>
                <a:gd name="T24" fmla="*/ 53 w 999"/>
                <a:gd name="T25" fmla="*/ 52 h 998"/>
                <a:gd name="T26" fmla="*/ 0 w 999"/>
                <a:gd name="T27" fmla="*/ 184 h 998"/>
                <a:gd name="T28" fmla="*/ 27 w 999"/>
                <a:gd name="T29" fmla="*/ 446 h 998"/>
                <a:gd name="T30" fmla="*/ 53 w 999"/>
                <a:gd name="T31" fmla="*/ 787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998">
                  <a:moveTo>
                    <a:pt x="53" y="787"/>
                  </a:moveTo>
                  <a:lnTo>
                    <a:pt x="53" y="787"/>
                  </a:lnTo>
                  <a:cubicBezTo>
                    <a:pt x="53" y="918"/>
                    <a:pt x="158" y="997"/>
                    <a:pt x="289" y="997"/>
                  </a:cubicBezTo>
                  <a:lnTo>
                    <a:pt x="289" y="997"/>
                  </a:lnTo>
                  <a:cubicBezTo>
                    <a:pt x="315" y="997"/>
                    <a:pt x="315" y="997"/>
                    <a:pt x="315" y="997"/>
                  </a:cubicBezTo>
                  <a:cubicBezTo>
                    <a:pt x="342" y="997"/>
                    <a:pt x="368" y="997"/>
                    <a:pt x="420" y="971"/>
                  </a:cubicBezTo>
                  <a:cubicBezTo>
                    <a:pt x="499" y="892"/>
                    <a:pt x="604" y="840"/>
                    <a:pt x="709" y="761"/>
                  </a:cubicBezTo>
                  <a:cubicBezTo>
                    <a:pt x="762" y="709"/>
                    <a:pt x="840" y="656"/>
                    <a:pt x="919" y="604"/>
                  </a:cubicBezTo>
                  <a:cubicBezTo>
                    <a:pt x="972" y="551"/>
                    <a:pt x="998" y="525"/>
                    <a:pt x="998" y="472"/>
                  </a:cubicBezTo>
                  <a:cubicBezTo>
                    <a:pt x="998" y="446"/>
                    <a:pt x="998" y="394"/>
                    <a:pt x="945" y="341"/>
                  </a:cubicBezTo>
                  <a:cubicBezTo>
                    <a:pt x="735" y="157"/>
                    <a:pt x="473" y="52"/>
                    <a:pt x="210" y="0"/>
                  </a:cubicBezTo>
                  <a:cubicBezTo>
                    <a:pt x="184" y="0"/>
                    <a:pt x="184" y="0"/>
                    <a:pt x="158" y="0"/>
                  </a:cubicBezTo>
                  <a:cubicBezTo>
                    <a:pt x="132" y="0"/>
                    <a:pt x="79" y="0"/>
                    <a:pt x="53" y="52"/>
                  </a:cubicBezTo>
                  <a:cubicBezTo>
                    <a:pt x="27" y="79"/>
                    <a:pt x="0" y="131"/>
                    <a:pt x="0" y="184"/>
                  </a:cubicBezTo>
                  <a:cubicBezTo>
                    <a:pt x="27" y="262"/>
                    <a:pt x="27" y="367"/>
                    <a:pt x="27" y="446"/>
                  </a:cubicBezTo>
                  <a:cubicBezTo>
                    <a:pt x="27" y="551"/>
                    <a:pt x="27" y="682"/>
                    <a:pt x="53" y="787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2205E3C3-A037-438A-9706-E3F9A4F34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834" y="1698927"/>
              <a:ext cx="52691" cy="52691"/>
            </a:xfrm>
            <a:custGeom>
              <a:avLst/>
              <a:gdLst>
                <a:gd name="T0" fmla="*/ 0 w 683"/>
                <a:gd name="T1" fmla="*/ 341 h 683"/>
                <a:gd name="T2" fmla="*/ 0 w 683"/>
                <a:gd name="T3" fmla="*/ 341 h 683"/>
                <a:gd name="T4" fmla="*/ 341 w 683"/>
                <a:gd name="T5" fmla="*/ 682 h 683"/>
                <a:gd name="T6" fmla="*/ 682 w 683"/>
                <a:gd name="T7" fmla="*/ 341 h 683"/>
                <a:gd name="T8" fmla="*/ 341 w 683"/>
                <a:gd name="T9" fmla="*/ 0 h 683"/>
                <a:gd name="T10" fmla="*/ 0 w 683"/>
                <a:gd name="T11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3" h="683">
                  <a:moveTo>
                    <a:pt x="0" y="341"/>
                  </a:moveTo>
                  <a:lnTo>
                    <a:pt x="0" y="341"/>
                  </a:lnTo>
                  <a:cubicBezTo>
                    <a:pt x="0" y="551"/>
                    <a:pt x="157" y="682"/>
                    <a:pt x="341" y="682"/>
                  </a:cubicBezTo>
                  <a:cubicBezTo>
                    <a:pt x="551" y="682"/>
                    <a:pt x="682" y="551"/>
                    <a:pt x="682" y="341"/>
                  </a:cubicBezTo>
                  <a:cubicBezTo>
                    <a:pt x="682" y="157"/>
                    <a:pt x="551" y="0"/>
                    <a:pt x="341" y="0"/>
                  </a:cubicBezTo>
                  <a:cubicBezTo>
                    <a:pt x="157" y="0"/>
                    <a:pt x="0" y="157"/>
                    <a:pt x="0" y="34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B6074C07-F848-4F7A-8FA5-CABB6B002B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304" y="1664593"/>
              <a:ext cx="77167" cy="78867"/>
            </a:xfrm>
            <a:custGeom>
              <a:avLst/>
              <a:gdLst>
                <a:gd name="T0" fmla="*/ 683 w 999"/>
                <a:gd name="T1" fmla="*/ 0 h 1024"/>
                <a:gd name="T2" fmla="*/ 683 w 999"/>
                <a:gd name="T3" fmla="*/ 0 h 1024"/>
                <a:gd name="T4" fmla="*/ 551 w 999"/>
                <a:gd name="T5" fmla="*/ 52 h 1024"/>
                <a:gd name="T6" fmla="*/ 131 w 999"/>
                <a:gd name="T7" fmla="*/ 420 h 1024"/>
                <a:gd name="T8" fmla="*/ 53 w 999"/>
                <a:gd name="T9" fmla="*/ 682 h 1024"/>
                <a:gd name="T10" fmla="*/ 236 w 999"/>
                <a:gd name="T11" fmla="*/ 866 h 1024"/>
                <a:gd name="T12" fmla="*/ 525 w 999"/>
                <a:gd name="T13" fmla="*/ 945 h 1024"/>
                <a:gd name="T14" fmla="*/ 709 w 999"/>
                <a:gd name="T15" fmla="*/ 997 h 1024"/>
                <a:gd name="T16" fmla="*/ 840 w 999"/>
                <a:gd name="T17" fmla="*/ 1023 h 1024"/>
                <a:gd name="T18" fmla="*/ 840 w 999"/>
                <a:gd name="T19" fmla="*/ 1023 h 1024"/>
                <a:gd name="T20" fmla="*/ 945 w 999"/>
                <a:gd name="T21" fmla="*/ 971 h 1024"/>
                <a:gd name="T22" fmla="*/ 998 w 999"/>
                <a:gd name="T23" fmla="*/ 708 h 1024"/>
                <a:gd name="T24" fmla="*/ 840 w 999"/>
                <a:gd name="T25" fmla="*/ 105 h 1024"/>
                <a:gd name="T26" fmla="*/ 683 w 999"/>
                <a:gd name="T27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9" h="1024">
                  <a:moveTo>
                    <a:pt x="683" y="0"/>
                  </a:moveTo>
                  <a:lnTo>
                    <a:pt x="683" y="0"/>
                  </a:lnTo>
                  <a:cubicBezTo>
                    <a:pt x="630" y="0"/>
                    <a:pt x="578" y="26"/>
                    <a:pt x="551" y="52"/>
                  </a:cubicBezTo>
                  <a:cubicBezTo>
                    <a:pt x="420" y="184"/>
                    <a:pt x="289" y="315"/>
                    <a:pt x="131" y="420"/>
                  </a:cubicBezTo>
                  <a:cubicBezTo>
                    <a:pt x="105" y="446"/>
                    <a:pt x="0" y="551"/>
                    <a:pt x="53" y="682"/>
                  </a:cubicBezTo>
                  <a:cubicBezTo>
                    <a:pt x="79" y="813"/>
                    <a:pt x="184" y="840"/>
                    <a:pt x="236" y="866"/>
                  </a:cubicBezTo>
                  <a:cubicBezTo>
                    <a:pt x="341" y="892"/>
                    <a:pt x="446" y="918"/>
                    <a:pt x="525" y="945"/>
                  </a:cubicBezTo>
                  <a:cubicBezTo>
                    <a:pt x="709" y="997"/>
                    <a:pt x="709" y="997"/>
                    <a:pt x="709" y="997"/>
                  </a:cubicBezTo>
                  <a:cubicBezTo>
                    <a:pt x="761" y="1023"/>
                    <a:pt x="788" y="1023"/>
                    <a:pt x="840" y="1023"/>
                  </a:cubicBezTo>
                  <a:lnTo>
                    <a:pt x="840" y="1023"/>
                  </a:lnTo>
                  <a:cubicBezTo>
                    <a:pt x="893" y="1023"/>
                    <a:pt x="919" y="997"/>
                    <a:pt x="945" y="971"/>
                  </a:cubicBezTo>
                  <a:cubicBezTo>
                    <a:pt x="998" y="918"/>
                    <a:pt x="998" y="840"/>
                    <a:pt x="998" y="708"/>
                  </a:cubicBezTo>
                  <a:cubicBezTo>
                    <a:pt x="998" y="525"/>
                    <a:pt x="945" y="315"/>
                    <a:pt x="840" y="105"/>
                  </a:cubicBezTo>
                  <a:cubicBezTo>
                    <a:pt x="788" y="26"/>
                    <a:pt x="735" y="0"/>
                    <a:pt x="683" y="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E5427D2F-C57B-4625-9DDB-CF050F7980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438" y="1761476"/>
              <a:ext cx="91105" cy="75127"/>
            </a:xfrm>
            <a:custGeom>
              <a:avLst/>
              <a:gdLst>
                <a:gd name="T0" fmla="*/ 1024 w 1183"/>
                <a:gd name="T1" fmla="*/ 552 h 973"/>
                <a:gd name="T2" fmla="*/ 1024 w 1183"/>
                <a:gd name="T3" fmla="*/ 552 h 973"/>
                <a:gd name="T4" fmla="*/ 788 w 1183"/>
                <a:gd name="T5" fmla="*/ 132 h 973"/>
                <a:gd name="T6" fmla="*/ 578 w 1183"/>
                <a:gd name="T7" fmla="*/ 0 h 973"/>
                <a:gd name="T8" fmla="*/ 394 w 1183"/>
                <a:gd name="T9" fmla="*/ 132 h 973"/>
                <a:gd name="T10" fmla="*/ 158 w 1183"/>
                <a:gd name="T11" fmla="*/ 552 h 973"/>
                <a:gd name="T12" fmla="*/ 79 w 1183"/>
                <a:gd name="T13" fmla="*/ 709 h 973"/>
                <a:gd name="T14" fmla="*/ 0 w 1183"/>
                <a:gd name="T15" fmla="*/ 840 h 973"/>
                <a:gd name="T16" fmla="*/ 132 w 1183"/>
                <a:gd name="T17" fmla="*/ 893 h 973"/>
                <a:gd name="T18" fmla="*/ 604 w 1183"/>
                <a:gd name="T19" fmla="*/ 972 h 973"/>
                <a:gd name="T20" fmla="*/ 1050 w 1183"/>
                <a:gd name="T21" fmla="*/ 893 h 973"/>
                <a:gd name="T22" fmla="*/ 1182 w 1183"/>
                <a:gd name="T23" fmla="*/ 840 h 973"/>
                <a:gd name="T24" fmla="*/ 1129 w 1183"/>
                <a:gd name="T25" fmla="*/ 709 h 973"/>
                <a:gd name="T26" fmla="*/ 1024 w 1183"/>
                <a:gd name="T27" fmla="*/ 552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3" h="973">
                  <a:moveTo>
                    <a:pt x="1024" y="552"/>
                  </a:moveTo>
                  <a:lnTo>
                    <a:pt x="1024" y="552"/>
                  </a:lnTo>
                  <a:cubicBezTo>
                    <a:pt x="945" y="420"/>
                    <a:pt x="867" y="263"/>
                    <a:pt x="788" y="132"/>
                  </a:cubicBezTo>
                  <a:cubicBezTo>
                    <a:pt x="762" y="53"/>
                    <a:pt x="683" y="0"/>
                    <a:pt x="578" y="0"/>
                  </a:cubicBezTo>
                  <a:cubicBezTo>
                    <a:pt x="499" y="0"/>
                    <a:pt x="447" y="53"/>
                    <a:pt x="394" y="132"/>
                  </a:cubicBezTo>
                  <a:cubicBezTo>
                    <a:pt x="315" y="263"/>
                    <a:pt x="237" y="394"/>
                    <a:pt x="158" y="552"/>
                  </a:cubicBezTo>
                  <a:cubicBezTo>
                    <a:pt x="132" y="604"/>
                    <a:pt x="105" y="657"/>
                    <a:pt x="79" y="709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32" y="893"/>
                    <a:pt x="132" y="893"/>
                    <a:pt x="132" y="893"/>
                  </a:cubicBezTo>
                  <a:cubicBezTo>
                    <a:pt x="315" y="945"/>
                    <a:pt x="447" y="972"/>
                    <a:pt x="604" y="972"/>
                  </a:cubicBezTo>
                  <a:cubicBezTo>
                    <a:pt x="762" y="972"/>
                    <a:pt x="893" y="945"/>
                    <a:pt x="1050" y="893"/>
                  </a:cubicBezTo>
                  <a:cubicBezTo>
                    <a:pt x="1182" y="840"/>
                    <a:pt x="1182" y="840"/>
                    <a:pt x="1182" y="840"/>
                  </a:cubicBezTo>
                  <a:cubicBezTo>
                    <a:pt x="1129" y="709"/>
                    <a:pt x="1129" y="709"/>
                    <a:pt x="1129" y="709"/>
                  </a:cubicBezTo>
                  <a:cubicBezTo>
                    <a:pt x="1077" y="657"/>
                    <a:pt x="1050" y="604"/>
                    <a:pt x="1024" y="552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AB023D0F-BDA0-4B8C-A7A7-4100041D1A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370" y="1486463"/>
              <a:ext cx="473539" cy="457223"/>
            </a:xfrm>
            <a:custGeom>
              <a:avLst/>
              <a:gdLst>
                <a:gd name="T0" fmla="*/ 6116 w 6143"/>
                <a:gd name="T1" fmla="*/ 3569 h 5933"/>
                <a:gd name="T2" fmla="*/ 5302 w 6143"/>
                <a:gd name="T3" fmla="*/ 1024 h 5933"/>
                <a:gd name="T4" fmla="*/ 2835 w 6143"/>
                <a:gd name="T5" fmla="*/ 79 h 5933"/>
                <a:gd name="T6" fmla="*/ 525 w 6143"/>
                <a:gd name="T7" fmla="*/ 1418 h 5933"/>
                <a:gd name="T8" fmla="*/ 131 w 6143"/>
                <a:gd name="T9" fmla="*/ 3989 h 5933"/>
                <a:gd name="T10" fmla="*/ 1942 w 6143"/>
                <a:gd name="T11" fmla="*/ 5932 h 5933"/>
                <a:gd name="T12" fmla="*/ 4226 w 6143"/>
                <a:gd name="T13" fmla="*/ 5932 h 5933"/>
                <a:gd name="T14" fmla="*/ 4751 w 6143"/>
                <a:gd name="T15" fmla="*/ 5538 h 5933"/>
                <a:gd name="T16" fmla="*/ 6116 w 6143"/>
                <a:gd name="T17" fmla="*/ 3569 h 5933"/>
                <a:gd name="T18" fmla="*/ 5302 w 6143"/>
                <a:gd name="T19" fmla="*/ 3596 h 5933"/>
                <a:gd name="T20" fmla="*/ 4961 w 6143"/>
                <a:gd name="T21" fmla="*/ 3622 h 5933"/>
                <a:gd name="T22" fmla="*/ 4620 w 6143"/>
                <a:gd name="T23" fmla="*/ 3674 h 5933"/>
                <a:gd name="T24" fmla="*/ 3937 w 6143"/>
                <a:gd name="T25" fmla="*/ 4646 h 5933"/>
                <a:gd name="T26" fmla="*/ 4121 w 6143"/>
                <a:gd name="T27" fmla="*/ 4961 h 5933"/>
                <a:gd name="T28" fmla="*/ 3911 w 6143"/>
                <a:gd name="T29" fmla="*/ 5092 h 5933"/>
                <a:gd name="T30" fmla="*/ 3753 w 6143"/>
                <a:gd name="T31" fmla="*/ 4751 h 5933"/>
                <a:gd name="T32" fmla="*/ 2625 w 6143"/>
                <a:gd name="T33" fmla="*/ 4672 h 5933"/>
                <a:gd name="T34" fmla="*/ 2310 w 6143"/>
                <a:gd name="T35" fmla="*/ 4987 h 5933"/>
                <a:gd name="T36" fmla="*/ 2073 w 6143"/>
                <a:gd name="T37" fmla="*/ 5118 h 5933"/>
                <a:gd name="T38" fmla="*/ 2152 w 6143"/>
                <a:gd name="T39" fmla="*/ 4751 h 5933"/>
                <a:gd name="T40" fmla="*/ 2178 w 6143"/>
                <a:gd name="T41" fmla="*/ 4462 h 5933"/>
                <a:gd name="T42" fmla="*/ 1365 w 6143"/>
                <a:gd name="T43" fmla="*/ 3569 h 5933"/>
                <a:gd name="T44" fmla="*/ 1023 w 6143"/>
                <a:gd name="T45" fmla="*/ 3674 h 5933"/>
                <a:gd name="T46" fmla="*/ 971 w 6143"/>
                <a:gd name="T47" fmla="*/ 3438 h 5933"/>
                <a:gd name="T48" fmla="*/ 1443 w 6143"/>
                <a:gd name="T49" fmla="*/ 3176 h 5933"/>
                <a:gd name="T50" fmla="*/ 1601 w 6143"/>
                <a:gd name="T51" fmla="*/ 2047 h 5933"/>
                <a:gd name="T52" fmla="*/ 1312 w 6143"/>
                <a:gd name="T53" fmla="*/ 1837 h 5933"/>
                <a:gd name="T54" fmla="*/ 1470 w 6143"/>
                <a:gd name="T55" fmla="*/ 1627 h 5933"/>
                <a:gd name="T56" fmla="*/ 1706 w 6143"/>
                <a:gd name="T57" fmla="*/ 1890 h 5933"/>
                <a:gd name="T58" fmla="*/ 2808 w 6143"/>
                <a:gd name="T59" fmla="*/ 1470 h 5933"/>
                <a:gd name="T60" fmla="*/ 2940 w 6143"/>
                <a:gd name="T61" fmla="*/ 998 h 5933"/>
                <a:gd name="T62" fmla="*/ 3123 w 6143"/>
                <a:gd name="T63" fmla="*/ 840 h 5933"/>
                <a:gd name="T64" fmla="*/ 3176 w 6143"/>
                <a:gd name="T65" fmla="*/ 1260 h 5933"/>
                <a:gd name="T66" fmla="*/ 4173 w 6143"/>
                <a:gd name="T67" fmla="*/ 1864 h 5933"/>
                <a:gd name="T68" fmla="*/ 4620 w 6143"/>
                <a:gd name="T69" fmla="*/ 1680 h 5933"/>
                <a:gd name="T70" fmla="*/ 4882 w 6143"/>
                <a:gd name="T71" fmla="*/ 1732 h 5933"/>
                <a:gd name="T72" fmla="*/ 4541 w 6143"/>
                <a:gd name="T73" fmla="*/ 2021 h 5933"/>
                <a:gd name="T74" fmla="*/ 4698 w 6143"/>
                <a:gd name="T75" fmla="*/ 3228 h 5933"/>
                <a:gd name="T76" fmla="*/ 5066 w 6143"/>
                <a:gd name="T77" fmla="*/ 3438 h 5933"/>
                <a:gd name="T78" fmla="*/ 5302 w 6143"/>
                <a:gd name="T79" fmla="*/ 3596 h 5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43" h="5933">
                  <a:moveTo>
                    <a:pt x="6116" y="3569"/>
                  </a:moveTo>
                  <a:lnTo>
                    <a:pt x="6116" y="3569"/>
                  </a:lnTo>
                  <a:cubicBezTo>
                    <a:pt x="5932" y="2861"/>
                    <a:pt x="5775" y="2126"/>
                    <a:pt x="5617" y="1391"/>
                  </a:cubicBezTo>
                  <a:cubicBezTo>
                    <a:pt x="5565" y="1234"/>
                    <a:pt x="5460" y="1103"/>
                    <a:pt x="5302" y="1024"/>
                  </a:cubicBezTo>
                  <a:cubicBezTo>
                    <a:pt x="4646" y="709"/>
                    <a:pt x="3990" y="394"/>
                    <a:pt x="3307" y="79"/>
                  </a:cubicBezTo>
                  <a:cubicBezTo>
                    <a:pt x="3150" y="0"/>
                    <a:pt x="2992" y="0"/>
                    <a:pt x="2835" y="79"/>
                  </a:cubicBezTo>
                  <a:cubicBezTo>
                    <a:pt x="2178" y="394"/>
                    <a:pt x="1522" y="709"/>
                    <a:pt x="866" y="1024"/>
                  </a:cubicBezTo>
                  <a:cubicBezTo>
                    <a:pt x="682" y="1103"/>
                    <a:pt x="577" y="1234"/>
                    <a:pt x="525" y="1418"/>
                  </a:cubicBezTo>
                  <a:cubicBezTo>
                    <a:pt x="367" y="2126"/>
                    <a:pt x="210" y="2861"/>
                    <a:pt x="52" y="3569"/>
                  </a:cubicBezTo>
                  <a:cubicBezTo>
                    <a:pt x="0" y="3727"/>
                    <a:pt x="26" y="3858"/>
                    <a:pt x="131" y="3989"/>
                  </a:cubicBezTo>
                  <a:cubicBezTo>
                    <a:pt x="603" y="4567"/>
                    <a:pt x="1076" y="5171"/>
                    <a:pt x="1548" y="5748"/>
                  </a:cubicBezTo>
                  <a:cubicBezTo>
                    <a:pt x="1653" y="5879"/>
                    <a:pt x="1785" y="5932"/>
                    <a:pt x="1942" y="5932"/>
                  </a:cubicBezTo>
                  <a:cubicBezTo>
                    <a:pt x="2336" y="5932"/>
                    <a:pt x="2703" y="5932"/>
                    <a:pt x="3071" y="5932"/>
                  </a:cubicBezTo>
                  <a:cubicBezTo>
                    <a:pt x="3465" y="5932"/>
                    <a:pt x="3832" y="5932"/>
                    <a:pt x="4226" y="5932"/>
                  </a:cubicBezTo>
                  <a:cubicBezTo>
                    <a:pt x="4383" y="5932"/>
                    <a:pt x="4488" y="5879"/>
                    <a:pt x="4593" y="5748"/>
                  </a:cubicBezTo>
                  <a:cubicBezTo>
                    <a:pt x="4646" y="5696"/>
                    <a:pt x="4698" y="5617"/>
                    <a:pt x="4751" y="5538"/>
                  </a:cubicBezTo>
                  <a:cubicBezTo>
                    <a:pt x="5171" y="5013"/>
                    <a:pt x="5591" y="4514"/>
                    <a:pt x="6011" y="3989"/>
                  </a:cubicBezTo>
                  <a:cubicBezTo>
                    <a:pt x="6116" y="3858"/>
                    <a:pt x="6142" y="3727"/>
                    <a:pt x="6116" y="3569"/>
                  </a:cubicBezTo>
                  <a:close/>
                  <a:moveTo>
                    <a:pt x="5302" y="3596"/>
                  </a:moveTo>
                  <a:lnTo>
                    <a:pt x="5302" y="3596"/>
                  </a:lnTo>
                  <a:cubicBezTo>
                    <a:pt x="5276" y="3674"/>
                    <a:pt x="5223" y="3701"/>
                    <a:pt x="5145" y="3674"/>
                  </a:cubicBezTo>
                  <a:cubicBezTo>
                    <a:pt x="5066" y="3674"/>
                    <a:pt x="5013" y="3648"/>
                    <a:pt x="4961" y="3622"/>
                  </a:cubicBezTo>
                  <a:cubicBezTo>
                    <a:pt x="4908" y="3596"/>
                    <a:pt x="4856" y="3569"/>
                    <a:pt x="4803" y="3569"/>
                  </a:cubicBezTo>
                  <a:cubicBezTo>
                    <a:pt x="4725" y="3569"/>
                    <a:pt x="4646" y="3569"/>
                    <a:pt x="4620" y="3674"/>
                  </a:cubicBezTo>
                  <a:cubicBezTo>
                    <a:pt x="4488" y="3989"/>
                    <a:pt x="4278" y="4252"/>
                    <a:pt x="4016" y="4436"/>
                  </a:cubicBezTo>
                  <a:cubicBezTo>
                    <a:pt x="3911" y="4488"/>
                    <a:pt x="3911" y="4567"/>
                    <a:pt x="3937" y="4646"/>
                  </a:cubicBezTo>
                  <a:cubicBezTo>
                    <a:pt x="3963" y="4724"/>
                    <a:pt x="4016" y="4803"/>
                    <a:pt x="4068" y="4882"/>
                  </a:cubicBezTo>
                  <a:cubicBezTo>
                    <a:pt x="4095" y="4908"/>
                    <a:pt x="4121" y="4934"/>
                    <a:pt x="4121" y="4961"/>
                  </a:cubicBezTo>
                  <a:cubicBezTo>
                    <a:pt x="4147" y="5039"/>
                    <a:pt x="4147" y="5092"/>
                    <a:pt x="4068" y="5144"/>
                  </a:cubicBezTo>
                  <a:cubicBezTo>
                    <a:pt x="4016" y="5171"/>
                    <a:pt x="3963" y="5144"/>
                    <a:pt x="3911" y="5092"/>
                  </a:cubicBezTo>
                  <a:cubicBezTo>
                    <a:pt x="3885" y="5039"/>
                    <a:pt x="3858" y="4987"/>
                    <a:pt x="3858" y="4934"/>
                  </a:cubicBezTo>
                  <a:cubicBezTo>
                    <a:pt x="3832" y="4882"/>
                    <a:pt x="3806" y="4803"/>
                    <a:pt x="3753" y="4751"/>
                  </a:cubicBezTo>
                  <a:cubicBezTo>
                    <a:pt x="3727" y="4672"/>
                    <a:pt x="3675" y="4619"/>
                    <a:pt x="3570" y="4646"/>
                  </a:cubicBezTo>
                  <a:cubicBezTo>
                    <a:pt x="3255" y="4751"/>
                    <a:pt x="2940" y="4751"/>
                    <a:pt x="2625" y="4672"/>
                  </a:cubicBezTo>
                  <a:cubicBezTo>
                    <a:pt x="2493" y="4619"/>
                    <a:pt x="2441" y="4646"/>
                    <a:pt x="2388" y="4751"/>
                  </a:cubicBezTo>
                  <a:cubicBezTo>
                    <a:pt x="2362" y="4829"/>
                    <a:pt x="2336" y="4908"/>
                    <a:pt x="2310" y="4987"/>
                  </a:cubicBezTo>
                  <a:cubicBezTo>
                    <a:pt x="2283" y="5013"/>
                    <a:pt x="2283" y="5039"/>
                    <a:pt x="2257" y="5066"/>
                  </a:cubicBezTo>
                  <a:cubicBezTo>
                    <a:pt x="2205" y="5118"/>
                    <a:pt x="2152" y="5171"/>
                    <a:pt x="2073" y="5118"/>
                  </a:cubicBezTo>
                  <a:cubicBezTo>
                    <a:pt x="1995" y="5092"/>
                    <a:pt x="1995" y="5013"/>
                    <a:pt x="2047" y="4934"/>
                  </a:cubicBezTo>
                  <a:cubicBezTo>
                    <a:pt x="2073" y="4882"/>
                    <a:pt x="2126" y="4803"/>
                    <a:pt x="2152" y="4751"/>
                  </a:cubicBezTo>
                  <a:cubicBezTo>
                    <a:pt x="2205" y="4672"/>
                    <a:pt x="2231" y="4593"/>
                    <a:pt x="2231" y="4514"/>
                  </a:cubicBezTo>
                  <a:cubicBezTo>
                    <a:pt x="2231" y="4488"/>
                    <a:pt x="2205" y="4462"/>
                    <a:pt x="2178" y="4462"/>
                  </a:cubicBezTo>
                  <a:cubicBezTo>
                    <a:pt x="1890" y="4252"/>
                    <a:pt x="1653" y="3989"/>
                    <a:pt x="1548" y="3648"/>
                  </a:cubicBezTo>
                  <a:cubicBezTo>
                    <a:pt x="1496" y="3569"/>
                    <a:pt x="1417" y="3569"/>
                    <a:pt x="1365" y="3569"/>
                  </a:cubicBezTo>
                  <a:cubicBezTo>
                    <a:pt x="1286" y="3569"/>
                    <a:pt x="1207" y="3622"/>
                    <a:pt x="1155" y="3648"/>
                  </a:cubicBezTo>
                  <a:cubicBezTo>
                    <a:pt x="1102" y="3648"/>
                    <a:pt x="1076" y="3674"/>
                    <a:pt x="1023" y="3674"/>
                  </a:cubicBezTo>
                  <a:cubicBezTo>
                    <a:pt x="945" y="3701"/>
                    <a:pt x="866" y="3674"/>
                    <a:pt x="840" y="3596"/>
                  </a:cubicBezTo>
                  <a:cubicBezTo>
                    <a:pt x="840" y="3517"/>
                    <a:pt x="892" y="3438"/>
                    <a:pt x="971" y="3438"/>
                  </a:cubicBezTo>
                  <a:cubicBezTo>
                    <a:pt x="1076" y="3412"/>
                    <a:pt x="1155" y="3412"/>
                    <a:pt x="1260" y="3386"/>
                  </a:cubicBezTo>
                  <a:cubicBezTo>
                    <a:pt x="1417" y="3360"/>
                    <a:pt x="1443" y="3333"/>
                    <a:pt x="1443" y="3176"/>
                  </a:cubicBezTo>
                  <a:cubicBezTo>
                    <a:pt x="1417" y="2835"/>
                    <a:pt x="1470" y="2546"/>
                    <a:pt x="1653" y="2257"/>
                  </a:cubicBezTo>
                  <a:cubicBezTo>
                    <a:pt x="1706" y="2152"/>
                    <a:pt x="1680" y="2100"/>
                    <a:pt x="1601" y="2047"/>
                  </a:cubicBezTo>
                  <a:cubicBezTo>
                    <a:pt x="1548" y="1995"/>
                    <a:pt x="1470" y="1942"/>
                    <a:pt x="1417" y="1916"/>
                  </a:cubicBezTo>
                  <a:cubicBezTo>
                    <a:pt x="1365" y="1890"/>
                    <a:pt x="1338" y="1864"/>
                    <a:pt x="1312" y="1837"/>
                  </a:cubicBezTo>
                  <a:cubicBezTo>
                    <a:pt x="1260" y="1785"/>
                    <a:pt x="1233" y="1706"/>
                    <a:pt x="1286" y="1654"/>
                  </a:cubicBezTo>
                  <a:cubicBezTo>
                    <a:pt x="1338" y="1601"/>
                    <a:pt x="1391" y="1601"/>
                    <a:pt x="1470" y="1627"/>
                  </a:cubicBezTo>
                  <a:cubicBezTo>
                    <a:pt x="1496" y="1654"/>
                    <a:pt x="1522" y="1706"/>
                    <a:pt x="1548" y="1732"/>
                  </a:cubicBezTo>
                  <a:cubicBezTo>
                    <a:pt x="1601" y="1785"/>
                    <a:pt x="1653" y="1837"/>
                    <a:pt x="1706" y="1890"/>
                  </a:cubicBezTo>
                  <a:cubicBezTo>
                    <a:pt x="1811" y="1942"/>
                    <a:pt x="1863" y="1942"/>
                    <a:pt x="1942" y="1864"/>
                  </a:cubicBezTo>
                  <a:cubicBezTo>
                    <a:pt x="2205" y="1654"/>
                    <a:pt x="2467" y="1496"/>
                    <a:pt x="2808" y="1470"/>
                  </a:cubicBezTo>
                  <a:cubicBezTo>
                    <a:pt x="2913" y="1444"/>
                    <a:pt x="2966" y="1365"/>
                    <a:pt x="2966" y="1234"/>
                  </a:cubicBezTo>
                  <a:cubicBezTo>
                    <a:pt x="2966" y="1155"/>
                    <a:pt x="2940" y="1076"/>
                    <a:pt x="2940" y="998"/>
                  </a:cubicBezTo>
                  <a:cubicBezTo>
                    <a:pt x="2940" y="919"/>
                    <a:pt x="2940" y="866"/>
                    <a:pt x="2992" y="840"/>
                  </a:cubicBezTo>
                  <a:cubicBezTo>
                    <a:pt x="3045" y="814"/>
                    <a:pt x="3097" y="788"/>
                    <a:pt x="3123" y="840"/>
                  </a:cubicBezTo>
                  <a:cubicBezTo>
                    <a:pt x="3202" y="866"/>
                    <a:pt x="3202" y="919"/>
                    <a:pt x="3202" y="998"/>
                  </a:cubicBezTo>
                  <a:cubicBezTo>
                    <a:pt x="3176" y="1076"/>
                    <a:pt x="3176" y="1181"/>
                    <a:pt x="3176" y="1260"/>
                  </a:cubicBezTo>
                  <a:cubicBezTo>
                    <a:pt x="3150" y="1391"/>
                    <a:pt x="3202" y="1444"/>
                    <a:pt x="3333" y="1470"/>
                  </a:cubicBezTo>
                  <a:cubicBezTo>
                    <a:pt x="3648" y="1523"/>
                    <a:pt x="3937" y="1654"/>
                    <a:pt x="4173" y="1864"/>
                  </a:cubicBezTo>
                  <a:cubicBezTo>
                    <a:pt x="4252" y="1969"/>
                    <a:pt x="4305" y="1969"/>
                    <a:pt x="4410" y="1890"/>
                  </a:cubicBezTo>
                  <a:cubicBezTo>
                    <a:pt x="4488" y="1837"/>
                    <a:pt x="4541" y="1759"/>
                    <a:pt x="4620" y="1680"/>
                  </a:cubicBezTo>
                  <a:cubicBezTo>
                    <a:pt x="4672" y="1654"/>
                    <a:pt x="4725" y="1601"/>
                    <a:pt x="4803" y="1627"/>
                  </a:cubicBezTo>
                  <a:cubicBezTo>
                    <a:pt x="4830" y="1654"/>
                    <a:pt x="4856" y="1680"/>
                    <a:pt x="4882" y="1732"/>
                  </a:cubicBezTo>
                  <a:cubicBezTo>
                    <a:pt x="4882" y="1811"/>
                    <a:pt x="4830" y="1864"/>
                    <a:pt x="4777" y="1890"/>
                  </a:cubicBezTo>
                  <a:cubicBezTo>
                    <a:pt x="4698" y="1942"/>
                    <a:pt x="4620" y="1969"/>
                    <a:pt x="4541" y="2021"/>
                  </a:cubicBezTo>
                  <a:cubicBezTo>
                    <a:pt x="4436" y="2100"/>
                    <a:pt x="4436" y="2179"/>
                    <a:pt x="4488" y="2284"/>
                  </a:cubicBezTo>
                  <a:cubicBezTo>
                    <a:pt x="4646" y="2572"/>
                    <a:pt x="4725" y="2887"/>
                    <a:pt x="4698" y="3228"/>
                  </a:cubicBezTo>
                  <a:cubicBezTo>
                    <a:pt x="4698" y="3333"/>
                    <a:pt x="4751" y="3386"/>
                    <a:pt x="4830" y="3386"/>
                  </a:cubicBezTo>
                  <a:cubicBezTo>
                    <a:pt x="4908" y="3412"/>
                    <a:pt x="4987" y="3412"/>
                    <a:pt x="5066" y="3438"/>
                  </a:cubicBezTo>
                  <a:cubicBezTo>
                    <a:pt x="5118" y="3438"/>
                    <a:pt x="5171" y="3438"/>
                    <a:pt x="5223" y="3465"/>
                  </a:cubicBezTo>
                  <a:cubicBezTo>
                    <a:pt x="5276" y="3491"/>
                    <a:pt x="5328" y="3543"/>
                    <a:pt x="5302" y="3596"/>
                  </a:cubicBezTo>
                  <a:close/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AEF35BAE-07B4-4402-AC21-8EF4F39A74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446" y="1739380"/>
              <a:ext cx="82946" cy="84986"/>
            </a:xfrm>
            <a:custGeom>
              <a:avLst/>
              <a:gdLst>
                <a:gd name="T0" fmla="*/ 892 w 1077"/>
                <a:gd name="T1" fmla="*/ 131 h 1103"/>
                <a:gd name="T2" fmla="*/ 892 w 1077"/>
                <a:gd name="T3" fmla="*/ 131 h 1103"/>
                <a:gd name="T4" fmla="*/ 630 w 1077"/>
                <a:gd name="T5" fmla="*/ 79 h 1103"/>
                <a:gd name="T6" fmla="*/ 315 w 1077"/>
                <a:gd name="T7" fmla="*/ 26 h 1103"/>
                <a:gd name="T8" fmla="*/ 52 w 1077"/>
                <a:gd name="T9" fmla="*/ 131 h 1103"/>
                <a:gd name="T10" fmla="*/ 52 w 1077"/>
                <a:gd name="T11" fmla="*/ 367 h 1103"/>
                <a:gd name="T12" fmla="*/ 236 w 1077"/>
                <a:gd name="T13" fmla="*/ 787 h 1103"/>
                <a:gd name="T14" fmla="*/ 367 w 1077"/>
                <a:gd name="T15" fmla="*/ 1102 h 1103"/>
                <a:gd name="T16" fmla="*/ 472 w 1077"/>
                <a:gd name="T17" fmla="*/ 1023 h 1103"/>
                <a:gd name="T18" fmla="*/ 1024 w 1077"/>
                <a:gd name="T19" fmla="*/ 367 h 1103"/>
                <a:gd name="T20" fmla="*/ 1024 w 1077"/>
                <a:gd name="T21" fmla="*/ 367 h 1103"/>
                <a:gd name="T22" fmla="*/ 1024 w 1077"/>
                <a:gd name="T23" fmla="*/ 210 h 1103"/>
                <a:gd name="T24" fmla="*/ 892 w 1077"/>
                <a:gd name="T25" fmla="*/ 131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7" h="1103">
                  <a:moveTo>
                    <a:pt x="892" y="131"/>
                  </a:moveTo>
                  <a:lnTo>
                    <a:pt x="892" y="131"/>
                  </a:lnTo>
                  <a:cubicBezTo>
                    <a:pt x="814" y="105"/>
                    <a:pt x="735" y="105"/>
                    <a:pt x="630" y="79"/>
                  </a:cubicBezTo>
                  <a:cubicBezTo>
                    <a:pt x="525" y="52"/>
                    <a:pt x="420" y="52"/>
                    <a:pt x="315" y="26"/>
                  </a:cubicBezTo>
                  <a:cubicBezTo>
                    <a:pt x="210" y="0"/>
                    <a:pt x="105" y="52"/>
                    <a:pt x="52" y="131"/>
                  </a:cubicBezTo>
                  <a:cubicBezTo>
                    <a:pt x="26" y="184"/>
                    <a:pt x="0" y="288"/>
                    <a:pt x="52" y="367"/>
                  </a:cubicBezTo>
                  <a:cubicBezTo>
                    <a:pt x="105" y="498"/>
                    <a:pt x="157" y="656"/>
                    <a:pt x="236" y="787"/>
                  </a:cubicBezTo>
                  <a:cubicBezTo>
                    <a:pt x="367" y="1102"/>
                    <a:pt x="367" y="1102"/>
                    <a:pt x="367" y="1102"/>
                  </a:cubicBezTo>
                  <a:cubicBezTo>
                    <a:pt x="472" y="1023"/>
                    <a:pt x="472" y="1023"/>
                    <a:pt x="472" y="1023"/>
                  </a:cubicBezTo>
                  <a:cubicBezTo>
                    <a:pt x="735" y="840"/>
                    <a:pt x="919" y="630"/>
                    <a:pt x="1024" y="367"/>
                  </a:cubicBezTo>
                  <a:lnTo>
                    <a:pt x="1024" y="367"/>
                  </a:lnTo>
                  <a:cubicBezTo>
                    <a:pt x="1050" y="341"/>
                    <a:pt x="1076" y="288"/>
                    <a:pt x="1024" y="210"/>
                  </a:cubicBezTo>
                  <a:cubicBezTo>
                    <a:pt x="1024" y="157"/>
                    <a:pt x="971" y="131"/>
                    <a:pt x="892" y="13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422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Oracle Cloud &amp; Container Native </a:t>
            </a:r>
            <a:br>
              <a:rPr lang="en-US" sz="2000" dirty="0"/>
            </a:br>
            <a:r>
              <a:rPr lang="en-US" sz="2000" dirty="0"/>
              <a:t>Microservices Architecture – Fall 2017</a:t>
            </a:r>
            <a:endParaRPr lang="nl-NL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5" y="4337197"/>
            <a:ext cx="716718" cy="505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540" y="1910060"/>
            <a:ext cx="7358100" cy="22430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6806" y="4188518"/>
            <a:ext cx="718627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36676" y="4215833"/>
            <a:ext cx="5097024" cy="373326"/>
            <a:chOff x="-145520" y="5403270"/>
            <a:chExt cx="6297294" cy="450873"/>
          </a:xfrm>
        </p:grpSpPr>
        <p:sp>
          <p:nvSpPr>
            <p:cNvPr id="12" name="Rectangle 11"/>
            <p:cNvSpPr/>
            <p:nvPr/>
          </p:nvSpPr>
          <p:spPr>
            <a:xfrm>
              <a:off x="1945470" y="5403270"/>
              <a:ext cx="2521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Managed  </a:t>
              </a:r>
              <a:r>
                <a:rPr lang="en-US" sz="2000" err="1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Kubernetes</a:t>
              </a:r>
              <a:endParaRPr lang="en-US" sz="200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5520" y="5410200"/>
              <a:ext cx="433917" cy="4339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857" y="5420226"/>
              <a:ext cx="433917" cy="433917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6070195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Open Service Broker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022" y="1451182"/>
            <a:ext cx="351212" cy="3592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083" y="1503449"/>
            <a:ext cx="566651" cy="2380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029" y="1490251"/>
            <a:ext cx="481846" cy="2757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661252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Event Management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52309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5F5F5F"/>
                </a:solidFill>
              </a:rPr>
              <a:t>                API Registry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755" y="832006"/>
            <a:ext cx="7337886" cy="5890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818120" y="953671"/>
            <a:ext cx="45720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rPr>
              <a:t>Foo2</a:t>
            </a:r>
          </a:p>
        </p:txBody>
      </p:sp>
      <p:sp>
        <p:nvSpPr>
          <p:cNvPr id="24" name="Rectangle 23"/>
          <p:cNvSpPr/>
          <p:nvPr/>
        </p:nvSpPr>
        <p:spPr bwMode="gray">
          <a:xfrm rot="5400000">
            <a:off x="-325052" y="1590456"/>
            <a:ext cx="2244247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5390" y="2287694"/>
            <a:ext cx="757130" cy="2312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58595B"/>
                </a:solidFill>
              </a:rPr>
              <a:t>Diagnostics/Monitoring</a:t>
            </a:r>
            <a:endParaRPr lang="en-US" dirty="0">
              <a:solidFill>
                <a:srgbClr val="58595B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15" y="1591615"/>
            <a:ext cx="571309" cy="3949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16" y="2359961"/>
            <a:ext cx="442018" cy="4407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61" y="935538"/>
            <a:ext cx="497372" cy="39001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48749" y="3562521"/>
            <a:ext cx="1496640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35" y="3776969"/>
            <a:ext cx="577692" cy="1833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50" y="3324216"/>
            <a:ext cx="325972" cy="180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7797" y="3223341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Developer</a:t>
            </a:r>
            <a:br>
              <a:rPr lang="en-US" sz="900" b="1" dirty="0">
                <a:solidFill>
                  <a:srgbClr val="C8D9DE">
                    <a:lumMod val="10000"/>
                  </a:srgbClr>
                </a:solidFill>
              </a:rPr>
            </a:br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Cloud</a:t>
            </a:r>
            <a:endParaRPr lang="en-US" sz="900" dirty="0">
              <a:solidFill>
                <a:srgbClr val="C8D9DE">
                  <a:lumMod val="10000"/>
                </a:srgb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74" y="3592731"/>
            <a:ext cx="711654" cy="1653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31446" y="2848076"/>
            <a:ext cx="740115" cy="216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rgbClr val="58595B"/>
                </a:solidFill>
              </a:rPr>
              <a:t>Prometheus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804" y="3980862"/>
            <a:ext cx="536536" cy="2322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816" y="4222104"/>
            <a:ext cx="259258" cy="26521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654871" y="3592673"/>
            <a:ext cx="3670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ISTIO</a:t>
            </a:r>
            <a:endParaRPr lang="nl-NL" sz="1100" b="1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8436690" y="1904949"/>
            <a:ext cx="355318" cy="2293845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190126" y="773164"/>
            <a:ext cx="201972" cy="2446007"/>
          </a:xfrm>
          <a:prstGeom prst="lef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92604" y="567952"/>
            <a:ext cx="1000617" cy="715975"/>
            <a:chOff x="6121497" y="551887"/>
            <a:chExt cx="1531380" cy="1226819"/>
          </a:xfrm>
        </p:grpSpPr>
        <p:sp>
          <p:nvSpPr>
            <p:cNvPr id="41" name="Cube 40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42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46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" name="Rounded Rectangle 42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4" name="Picture 2" descr="Related image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6718453" y="889781"/>
              <a:ext cx="407739" cy="448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/>
                <a:t>µ</a:t>
              </a:r>
            </a:p>
          </p:txBody>
        </p:sp>
      </p:grpSp>
      <p:sp>
        <p:nvSpPr>
          <p:cNvPr id="60" name="Cube 59"/>
          <p:cNvSpPr/>
          <p:nvPr/>
        </p:nvSpPr>
        <p:spPr>
          <a:xfrm>
            <a:off x="2744108" y="4671097"/>
            <a:ext cx="470759" cy="236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Cache</a:t>
            </a:r>
            <a:endParaRPr lang="nl-NL" sz="400" dirty="0"/>
          </a:p>
        </p:txBody>
      </p:sp>
      <p:sp>
        <p:nvSpPr>
          <p:cNvPr id="61" name="Can 60"/>
          <p:cNvSpPr/>
          <p:nvPr/>
        </p:nvSpPr>
        <p:spPr>
          <a:xfrm>
            <a:off x="3435328" y="4640727"/>
            <a:ext cx="643273" cy="398746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RDBMS</a:t>
            </a:r>
            <a:endParaRPr lang="nl-NL" sz="400" dirty="0"/>
          </a:p>
        </p:txBody>
      </p:sp>
      <p:sp>
        <p:nvSpPr>
          <p:cNvPr id="62" name="Cube 61"/>
          <p:cNvSpPr/>
          <p:nvPr/>
        </p:nvSpPr>
        <p:spPr>
          <a:xfrm>
            <a:off x="4247216" y="4671097"/>
            <a:ext cx="600482" cy="23667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LDAP/</a:t>
            </a:r>
            <a:r>
              <a:rPr lang="en-US" sz="400" dirty="0" err="1"/>
              <a:t>IdM</a:t>
            </a:r>
            <a:endParaRPr lang="nl-NL" sz="400" dirty="0"/>
          </a:p>
        </p:txBody>
      </p:sp>
      <p:sp>
        <p:nvSpPr>
          <p:cNvPr id="63" name="Can 62"/>
          <p:cNvSpPr/>
          <p:nvPr/>
        </p:nvSpPr>
        <p:spPr>
          <a:xfrm>
            <a:off x="5049658" y="4691753"/>
            <a:ext cx="519047" cy="2495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NoSQL</a:t>
            </a:r>
            <a:endParaRPr lang="nl-NL" sz="400" dirty="0"/>
          </a:p>
        </p:txBody>
      </p:sp>
      <p:sp>
        <p:nvSpPr>
          <p:cNvPr id="64" name="Cloud 63"/>
          <p:cNvSpPr/>
          <p:nvPr/>
        </p:nvSpPr>
        <p:spPr>
          <a:xfrm>
            <a:off x="8479138" y="1413954"/>
            <a:ext cx="745330" cy="433741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Billing Engine</a:t>
            </a:r>
            <a:endParaRPr lang="nl-NL" sz="700" dirty="0"/>
          </a:p>
        </p:txBody>
      </p:sp>
      <p:sp>
        <p:nvSpPr>
          <p:cNvPr id="65" name="Cube 64"/>
          <p:cNvSpPr/>
          <p:nvPr/>
        </p:nvSpPr>
        <p:spPr>
          <a:xfrm>
            <a:off x="1987201" y="4623581"/>
            <a:ext cx="668842" cy="385883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6" name="Cloud 65"/>
          <p:cNvSpPr/>
          <p:nvPr/>
        </p:nvSpPr>
        <p:spPr>
          <a:xfrm>
            <a:off x="8412454" y="1195599"/>
            <a:ext cx="890841" cy="31074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/>
              <a:t>Voice Recognition</a:t>
            </a:r>
            <a:endParaRPr lang="nl-NL" sz="500" dirty="0"/>
          </a:p>
        </p:txBody>
      </p:sp>
      <p:pic>
        <p:nvPicPr>
          <p:cNvPr id="71" name="Picture 6" descr="Image result for cassandra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812" y="4638308"/>
            <a:ext cx="396439" cy="2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8" descr="Image result for hadoop logo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60" y="4656378"/>
            <a:ext cx="1034399" cy="26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Image result for autonomous database oracle"/>
          <p:cNvPicPr>
            <a:picLocks noChangeAspect="1" noChangeArrowheads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3"/>
          <a:stretch/>
        </p:blipFill>
        <p:spPr bwMode="auto">
          <a:xfrm>
            <a:off x="6803615" y="4634145"/>
            <a:ext cx="657096" cy="3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Logo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91" y="1607446"/>
            <a:ext cx="549180" cy="2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Image result for isti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92" y="3051871"/>
            <a:ext cx="496476" cy="4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2"/>
          <a:srcRect l="46827" r="39503" b="56391"/>
          <a:stretch/>
        </p:blipFill>
        <p:spPr>
          <a:xfrm>
            <a:off x="1097080" y="4081196"/>
            <a:ext cx="688655" cy="86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14579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06B8-0BD2-4843-A645-AC3CAD2B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Cloud &amp; Container Native </a:t>
            </a:r>
            <a:br>
              <a:rPr lang="en-US" dirty="0"/>
            </a:br>
            <a:r>
              <a:rPr lang="en-US" dirty="0"/>
              <a:t>Microservices Architecture – as per February 2018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FC260-3C4D-4CB0-8C62-F3308895E9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&lt;</a:t>
            </a:r>
            <a:r>
              <a:rPr lang="nl-NL" dirty="0" err="1"/>
              <a:t>intentionally</a:t>
            </a:r>
            <a:r>
              <a:rPr lang="nl-NL" dirty="0"/>
              <a:t> </a:t>
            </a:r>
            <a:r>
              <a:rPr lang="nl-NL" dirty="0" err="1"/>
              <a:t>left</a:t>
            </a:r>
            <a:r>
              <a:rPr lang="nl-NL" dirty="0"/>
              <a:t> blank&gt;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BC934-7496-4196-9F60-75651AB5A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D80DF-6DAC-4474-BB88-9F2FC0B7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85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06B8-0BD2-4843-A645-AC3CAD2B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Cloud &amp; Container Native </a:t>
            </a:r>
            <a:br>
              <a:rPr lang="en-US" dirty="0"/>
            </a:br>
            <a:r>
              <a:rPr lang="en-US" dirty="0"/>
              <a:t>Microservices Architecture – October 2018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BC934-7496-4196-9F60-75651AB5A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D80DF-6DAC-4474-BB88-9F2FC0B7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79</a:t>
            </a:fld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EDAAA-4342-4022-8202-223EFAF7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Built on </a:t>
            </a:r>
            <a:r>
              <a:rPr lang="en-US" sz="1600" i="1" dirty="0"/>
              <a:t>OKE</a:t>
            </a:r>
            <a:r>
              <a:rPr lang="en-US" sz="1600" dirty="0"/>
              <a:t> and </a:t>
            </a:r>
            <a:r>
              <a:rPr lang="en-US" sz="1600" i="1" dirty="0"/>
              <a:t>OCI</a:t>
            </a:r>
            <a:r>
              <a:rPr lang="en-US" sz="1600" dirty="0"/>
              <a:t> Registry, leverages industry standards, open source tooling</a:t>
            </a:r>
          </a:p>
          <a:p>
            <a:r>
              <a:rPr lang="en-US" sz="1400" i="1" dirty="0"/>
              <a:t>Enables easy and</a:t>
            </a:r>
            <a:r>
              <a:rPr lang="en-US" sz="1400" dirty="0"/>
              <a:t> flexible extensions to </a:t>
            </a:r>
            <a:br>
              <a:rPr lang="en-US" sz="1400" dirty="0"/>
            </a:br>
            <a:r>
              <a:rPr lang="en-US" sz="1400" dirty="0"/>
              <a:t>create a complete, customized stack</a:t>
            </a:r>
          </a:p>
          <a:p>
            <a:r>
              <a:rPr lang="en-US" sz="1400" i="1" dirty="0"/>
              <a:t>Cluster add-ons for</a:t>
            </a:r>
            <a:r>
              <a:rPr lang="en-US" sz="1400" dirty="0"/>
              <a:t> in-cluster extensions</a:t>
            </a:r>
          </a:p>
          <a:p>
            <a:r>
              <a:rPr lang="en-US" sz="1400" i="1" dirty="0"/>
              <a:t>Integrated</a:t>
            </a:r>
            <a:r>
              <a:rPr lang="en-US" sz="1400" dirty="0"/>
              <a:t> end-to-end security</a:t>
            </a:r>
          </a:p>
          <a:p>
            <a:pPr lvl="1"/>
            <a:r>
              <a:rPr lang="en-US" sz="1400" i="1" dirty="0"/>
              <a:t>Policy</a:t>
            </a:r>
            <a:r>
              <a:rPr lang="en-US" sz="1400" dirty="0"/>
              <a:t> management, scanning, </a:t>
            </a:r>
            <a:br>
              <a:rPr lang="en-US" sz="1400" dirty="0"/>
            </a:br>
            <a:r>
              <a:rPr lang="en-US" sz="1400" dirty="0"/>
              <a:t>auditing, </a:t>
            </a:r>
            <a:r>
              <a:rPr lang="en-US" sz="1400" dirty="0" err="1"/>
              <a:t>auth</a:t>
            </a:r>
            <a:endParaRPr lang="en-US" sz="1400" dirty="0"/>
          </a:p>
          <a:p>
            <a:r>
              <a:rPr lang="en-US" sz="1400" i="1" dirty="0"/>
              <a:t>Full visibility</a:t>
            </a:r>
          </a:p>
          <a:p>
            <a:pPr lvl="1"/>
            <a:r>
              <a:rPr lang="en-US" sz="1400" i="1" dirty="0"/>
              <a:t>ELK, Prometheus, Grafana</a:t>
            </a:r>
          </a:p>
          <a:p>
            <a:r>
              <a:rPr lang="en-US" sz="1400" i="1" dirty="0"/>
              <a:t>Service Brokers / Catalog</a:t>
            </a:r>
          </a:p>
          <a:p>
            <a:pPr lvl="1"/>
            <a:r>
              <a:rPr lang="en-US" sz="1400" i="1" dirty="0"/>
              <a:t>Integrate container based apps with a wide</a:t>
            </a:r>
            <a:br>
              <a:rPr lang="en-US" sz="1400" i="1" dirty="0"/>
            </a:br>
            <a:r>
              <a:rPr lang="en-US" sz="1400" i="1" dirty="0"/>
              <a:t>range of OCI cloud services</a:t>
            </a:r>
          </a:p>
          <a:p>
            <a:endParaRPr lang="en-NL" sz="1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8963F-F78C-49BC-BFF0-08D3D573A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44" t="24242" b="4113"/>
          <a:stretch/>
        </p:blipFill>
        <p:spPr>
          <a:xfrm>
            <a:off x="4463005" y="1616196"/>
            <a:ext cx="4680995" cy="2563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7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</a:t>
            </a:r>
          </a:p>
          <a:p>
            <a:pPr lvl="1"/>
            <a:r>
              <a:rPr lang="en-US" dirty="0"/>
              <a:t>In functionality: quick, cheap, effortless and risk free</a:t>
            </a:r>
          </a:p>
          <a:p>
            <a:r>
              <a:rPr lang="en-US" dirty="0"/>
              <a:t>IT Agility</a:t>
            </a:r>
          </a:p>
          <a:p>
            <a:pPr lvl="1"/>
            <a:r>
              <a:rPr lang="en-US" dirty="0"/>
              <a:t>In non-functionality: scale, resilience, infrastructure &amp; location</a:t>
            </a:r>
          </a:p>
          <a:p>
            <a:r>
              <a:rPr lang="en-US" dirty="0"/>
              <a:t>Real working applications with rapid relevant evolution that run reliably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Implementing Microservices on Oracle Cloud: Open, Manageable, Polyglot, and Scalable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8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72761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06B8-0BD2-4843-A645-AC3CAD2B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Cloud &amp; Container Native </a:t>
            </a:r>
            <a:br>
              <a:rPr lang="en-US" dirty="0"/>
            </a:br>
            <a:r>
              <a:rPr lang="en-US" dirty="0"/>
              <a:t>Microservices Architecture – October 2018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BC934-7496-4196-9F60-75651AB5A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D80DF-6DAC-4474-BB88-9F2FC0B7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80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8963F-F78C-49BC-BFF0-08D3D573A2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644" t="24242" b="4113"/>
          <a:stretch/>
        </p:blipFill>
        <p:spPr>
          <a:xfrm>
            <a:off x="720003" y="930805"/>
            <a:ext cx="7156306" cy="3919246"/>
          </a:xfrm>
          <a:prstGeom prst="rect">
            <a:avLst/>
          </a:prstGeom>
        </p:spPr>
      </p:pic>
      <p:pic>
        <p:nvPicPr>
          <p:cNvPr id="21" name="Snagit_SNG84D">
            <a:extLst>
              <a:ext uri="{FF2B5EF4-FFF2-40B4-BE49-F238E27FC236}">
                <a16:creationId xmlns:a16="http://schemas.microsoft.com/office/drawing/2014/main" id="{1712C471-9D57-4167-9BB1-F0EC91100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637318" y="1237101"/>
            <a:ext cx="1506682" cy="354514"/>
          </a:xfrm>
        </p:spPr>
      </p:pic>
      <p:pic>
        <p:nvPicPr>
          <p:cNvPr id="9" name="Picture 2" descr="Image result for istio">
            <a:extLst>
              <a:ext uri="{FF2B5EF4-FFF2-40B4-BE49-F238E27FC236}">
                <a16:creationId xmlns:a16="http://schemas.microsoft.com/office/drawing/2014/main" id="{3D2E64F1-4A58-44FB-B4E5-224E3591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266" y="3138551"/>
            <a:ext cx="496476" cy="4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1A32D0-9E12-4216-9679-A4A6FE0DBA4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8945" y="3899910"/>
            <a:ext cx="710658" cy="726995"/>
          </a:xfrm>
          <a:prstGeom prst="rect">
            <a:avLst/>
          </a:prstGeom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A5211857-D632-4D28-88B5-8424DEC55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314" y="4393447"/>
            <a:ext cx="959993" cy="5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redis">
            <a:extLst>
              <a:ext uri="{FF2B5EF4-FFF2-40B4-BE49-F238E27FC236}">
                <a16:creationId xmlns:a16="http://schemas.microsoft.com/office/drawing/2014/main" id="{A769322D-16D4-4525-8997-9506A632D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334" y="3961064"/>
            <a:ext cx="1125952" cy="4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helm tiller kubernetes">
            <a:extLst>
              <a:ext uri="{FF2B5EF4-FFF2-40B4-BE49-F238E27FC236}">
                <a16:creationId xmlns:a16="http://schemas.microsoft.com/office/drawing/2014/main" id="{2AFDE91C-CEC6-4F99-97CA-36C4A1154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232" y="4146868"/>
            <a:ext cx="473777" cy="49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542ACE0-559E-4AE1-ADA0-C60B6AA49CB5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24500" y="832207"/>
            <a:ext cx="571309" cy="3949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AE8423-78C8-47AD-8DC9-1C2CB2309704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8000" y="2516474"/>
            <a:ext cx="497372" cy="390011"/>
          </a:xfrm>
          <a:prstGeom prst="rect">
            <a:avLst/>
          </a:prstGeom>
        </p:spPr>
      </p:pic>
      <p:sp>
        <p:nvSpPr>
          <p:cNvPr id="18" name="AutoShape 2" descr="Image result for elastic stack">
            <a:extLst>
              <a:ext uri="{FF2B5EF4-FFF2-40B4-BE49-F238E27FC236}">
                <a16:creationId xmlns:a16="http://schemas.microsoft.com/office/drawing/2014/main" id="{728E7A2A-08ED-4001-9AFC-A4493A13203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22" name="Picture 8" descr="Image result for grafana logo">
            <a:extLst>
              <a:ext uri="{FF2B5EF4-FFF2-40B4-BE49-F238E27FC236}">
                <a16:creationId xmlns:a16="http://schemas.microsoft.com/office/drawing/2014/main" id="{13B31B0B-C7A3-4A68-A0B8-CDD33E4F7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5311" y="1745564"/>
            <a:ext cx="1084898" cy="48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https://www.cncf.io/wp-content/uploads/2018/02/envoy-horizontal-color.png">
            <a:extLst>
              <a:ext uri="{FF2B5EF4-FFF2-40B4-BE49-F238E27FC236}">
                <a16:creationId xmlns:a16="http://schemas.microsoft.com/office/drawing/2014/main" id="{50263695-14EB-41E8-8B4D-4153117784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99" y="2724150"/>
            <a:ext cx="1281652" cy="41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6" descr="https://www.cncf.io/wp-content/uploads/2018/02/jaeger-horizontal-color.png">
            <a:extLst>
              <a:ext uri="{FF2B5EF4-FFF2-40B4-BE49-F238E27FC236}">
                <a16:creationId xmlns:a16="http://schemas.microsoft.com/office/drawing/2014/main" id="{0A982946-96DA-49AC-A3D2-3BB9EB8FD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9334" y="2890428"/>
            <a:ext cx="1125952" cy="36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prometheus logo">
            <a:extLst>
              <a:ext uri="{FF2B5EF4-FFF2-40B4-BE49-F238E27FC236}">
                <a16:creationId xmlns:a16="http://schemas.microsoft.com/office/drawing/2014/main" id="{23DEC266-6674-4CB2-95FB-F3B427D2C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6025" y="2010274"/>
            <a:ext cx="1068257" cy="559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0160E2E-3CC0-4BCD-B070-67E95575599B}"/>
              </a:ext>
            </a:extLst>
          </p:cNvPr>
          <p:cNvGrpSpPr>
            <a:grpSpLocks noChangeAspect="1"/>
          </p:cNvGrpSpPr>
          <p:nvPr/>
        </p:nvGrpSpPr>
        <p:grpSpPr>
          <a:xfrm>
            <a:off x="1891367" y="2198249"/>
            <a:ext cx="603282" cy="496476"/>
            <a:chOff x="5612957" y="941"/>
            <a:chExt cx="2108322" cy="1735063"/>
          </a:xfrm>
        </p:grpSpPr>
        <p:sp>
          <p:nvSpPr>
            <p:cNvPr id="26" name="Freeform 38">
              <a:extLst>
                <a:ext uri="{FF2B5EF4-FFF2-40B4-BE49-F238E27FC236}">
                  <a16:creationId xmlns:a16="http://schemas.microsoft.com/office/drawing/2014/main" id="{75CA0EE4-10F4-4661-9C9C-3F96B4D8F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902190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0 h 2251"/>
                <a:gd name="T4" fmla="*/ 0 w 2251"/>
                <a:gd name="T5" fmla="*/ 2250 h 2251"/>
                <a:gd name="T6" fmla="*/ 2250 w 2251"/>
                <a:gd name="T7" fmla="*/ 2250 h 2251"/>
                <a:gd name="T8" fmla="*/ 2250 w 2251"/>
                <a:gd name="T9" fmla="*/ 0 h 2251"/>
                <a:gd name="T10" fmla="*/ 0 w 2251"/>
                <a:gd name="T11" fmla="*/ 0 h 2251"/>
                <a:gd name="T12" fmla="*/ 1138 w 2251"/>
                <a:gd name="T13" fmla="*/ 1804 h 2251"/>
                <a:gd name="T14" fmla="*/ 1138 w 2251"/>
                <a:gd name="T15" fmla="*/ 1804 h 2251"/>
                <a:gd name="T16" fmla="*/ 395 w 2251"/>
                <a:gd name="T17" fmla="*/ 1087 h 2251"/>
                <a:gd name="T18" fmla="*/ 1138 w 2251"/>
                <a:gd name="T19" fmla="*/ 344 h 2251"/>
                <a:gd name="T20" fmla="*/ 1879 w 2251"/>
                <a:gd name="T21" fmla="*/ 1087 h 2251"/>
                <a:gd name="T22" fmla="*/ 1138 w 2251"/>
                <a:gd name="T23" fmla="*/ 180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0" y="2250"/>
                    <a:pt x="2250" y="2250"/>
                    <a:pt x="2250" y="2250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8" y="1804"/>
                  </a:moveTo>
                  <a:lnTo>
                    <a:pt x="1138" y="1804"/>
                  </a:lnTo>
                  <a:cubicBezTo>
                    <a:pt x="742" y="1804"/>
                    <a:pt x="395" y="1483"/>
                    <a:pt x="395" y="1087"/>
                  </a:cubicBezTo>
                  <a:cubicBezTo>
                    <a:pt x="395" y="667"/>
                    <a:pt x="742" y="344"/>
                    <a:pt x="1138" y="344"/>
                  </a:cubicBezTo>
                  <a:cubicBezTo>
                    <a:pt x="1533" y="344"/>
                    <a:pt x="1879" y="667"/>
                    <a:pt x="1879" y="1087"/>
                  </a:cubicBezTo>
                  <a:cubicBezTo>
                    <a:pt x="1879" y="1483"/>
                    <a:pt x="1533" y="1804"/>
                    <a:pt x="1138" y="1804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7" name="Freeform 39">
              <a:extLst>
                <a:ext uri="{FF2B5EF4-FFF2-40B4-BE49-F238E27FC236}">
                  <a16:creationId xmlns:a16="http://schemas.microsoft.com/office/drawing/2014/main" id="{DF2CB291-AB9C-4F81-A867-6D5A1D11AA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76" y="902190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0 h 2251"/>
                <a:gd name="T4" fmla="*/ 0 w 2252"/>
                <a:gd name="T5" fmla="*/ 2250 h 2251"/>
                <a:gd name="T6" fmla="*/ 2251 w 2252"/>
                <a:gd name="T7" fmla="*/ 2250 h 2251"/>
                <a:gd name="T8" fmla="*/ 2251 w 2252"/>
                <a:gd name="T9" fmla="*/ 0 h 2251"/>
                <a:gd name="T10" fmla="*/ 0 w 2252"/>
                <a:gd name="T11" fmla="*/ 0 h 2251"/>
                <a:gd name="T12" fmla="*/ 1139 w 2252"/>
                <a:gd name="T13" fmla="*/ 1804 h 2251"/>
                <a:gd name="T14" fmla="*/ 1139 w 2252"/>
                <a:gd name="T15" fmla="*/ 1804 h 2251"/>
                <a:gd name="T16" fmla="*/ 396 w 2252"/>
                <a:gd name="T17" fmla="*/ 1087 h 2251"/>
                <a:gd name="T18" fmla="*/ 1139 w 2252"/>
                <a:gd name="T19" fmla="*/ 344 h 2251"/>
                <a:gd name="T20" fmla="*/ 1880 w 2252"/>
                <a:gd name="T21" fmla="*/ 1087 h 2251"/>
                <a:gd name="T22" fmla="*/ 1139 w 2252"/>
                <a:gd name="T23" fmla="*/ 180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1" y="2250"/>
                    <a:pt x="2251" y="2250"/>
                    <a:pt x="2251" y="2250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9" y="1804"/>
                  </a:moveTo>
                  <a:lnTo>
                    <a:pt x="1139" y="1804"/>
                  </a:lnTo>
                  <a:cubicBezTo>
                    <a:pt x="743" y="1804"/>
                    <a:pt x="396" y="1483"/>
                    <a:pt x="396" y="1087"/>
                  </a:cubicBezTo>
                  <a:cubicBezTo>
                    <a:pt x="396" y="667"/>
                    <a:pt x="743" y="344"/>
                    <a:pt x="1139" y="344"/>
                  </a:cubicBezTo>
                  <a:cubicBezTo>
                    <a:pt x="1534" y="344"/>
                    <a:pt x="1880" y="667"/>
                    <a:pt x="1880" y="1087"/>
                  </a:cubicBezTo>
                  <a:cubicBezTo>
                    <a:pt x="1880" y="1483"/>
                    <a:pt x="1534" y="1804"/>
                    <a:pt x="1139" y="1804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8" name="Freeform 40">
              <a:extLst>
                <a:ext uri="{FF2B5EF4-FFF2-40B4-BE49-F238E27FC236}">
                  <a16:creationId xmlns:a16="http://schemas.microsoft.com/office/drawing/2014/main" id="{8BFE6CDD-7CB5-4BF0-AA4D-EB8E384492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0595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0 h 2253"/>
                <a:gd name="T4" fmla="*/ 0 w 2252"/>
                <a:gd name="T5" fmla="*/ 2252 h 2253"/>
                <a:gd name="T6" fmla="*/ 2251 w 2252"/>
                <a:gd name="T7" fmla="*/ 2252 h 2253"/>
                <a:gd name="T8" fmla="*/ 2251 w 2252"/>
                <a:gd name="T9" fmla="*/ 0 h 2253"/>
                <a:gd name="T10" fmla="*/ 0 w 2252"/>
                <a:gd name="T11" fmla="*/ 0 h 2253"/>
                <a:gd name="T12" fmla="*/ 1138 w 2252"/>
                <a:gd name="T13" fmla="*/ 1806 h 2253"/>
                <a:gd name="T14" fmla="*/ 1138 w 2252"/>
                <a:gd name="T15" fmla="*/ 1806 h 2253"/>
                <a:gd name="T16" fmla="*/ 396 w 2252"/>
                <a:gd name="T17" fmla="*/ 1089 h 2253"/>
                <a:gd name="T18" fmla="*/ 1138 w 2252"/>
                <a:gd name="T19" fmla="*/ 347 h 2253"/>
                <a:gd name="T20" fmla="*/ 1855 w 2252"/>
                <a:gd name="T21" fmla="*/ 1089 h 2253"/>
                <a:gd name="T22" fmla="*/ 1138 w 2252"/>
                <a:gd name="T23" fmla="*/ 1806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0"/>
                  </a:lnTo>
                  <a:cubicBezTo>
                    <a:pt x="0" y="2252"/>
                    <a:pt x="0" y="2252"/>
                    <a:pt x="0" y="2252"/>
                  </a:cubicBezTo>
                  <a:cubicBezTo>
                    <a:pt x="2251" y="2252"/>
                    <a:pt x="2251" y="2252"/>
                    <a:pt x="2251" y="2252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8" y="1806"/>
                  </a:moveTo>
                  <a:lnTo>
                    <a:pt x="1138" y="1806"/>
                  </a:lnTo>
                  <a:cubicBezTo>
                    <a:pt x="718" y="1806"/>
                    <a:pt x="396" y="1485"/>
                    <a:pt x="396" y="1089"/>
                  </a:cubicBezTo>
                  <a:cubicBezTo>
                    <a:pt x="396" y="669"/>
                    <a:pt x="718" y="347"/>
                    <a:pt x="1138" y="347"/>
                  </a:cubicBezTo>
                  <a:cubicBezTo>
                    <a:pt x="1534" y="347"/>
                    <a:pt x="1855" y="669"/>
                    <a:pt x="1855" y="1089"/>
                  </a:cubicBezTo>
                  <a:cubicBezTo>
                    <a:pt x="1855" y="1485"/>
                    <a:pt x="1534" y="1806"/>
                    <a:pt x="1138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29" name="Freeform 41">
              <a:extLst>
                <a:ext uri="{FF2B5EF4-FFF2-40B4-BE49-F238E27FC236}">
                  <a16:creationId xmlns:a16="http://schemas.microsoft.com/office/drawing/2014/main" id="{B050AA48-CA57-478F-BC5C-C7EED1CA7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0 h 2253"/>
                <a:gd name="T4" fmla="*/ 0 w 2252"/>
                <a:gd name="T5" fmla="*/ 2252 h 2253"/>
                <a:gd name="T6" fmla="*/ 2251 w 2252"/>
                <a:gd name="T7" fmla="*/ 2252 h 2253"/>
                <a:gd name="T8" fmla="*/ 2251 w 2252"/>
                <a:gd name="T9" fmla="*/ 0 h 2253"/>
                <a:gd name="T10" fmla="*/ 0 w 2252"/>
                <a:gd name="T11" fmla="*/ 0 h 2253"/>
                <a:gd name="T12" fmla="*/ 1137 w 2252"/>
                <a:gd name="T13" fmla="*/ 1806 h 2253"/>
                <a:gd name="T14" fmla="*/ 1137 w 2252"/>
                <a:gd name="T15" fmla="*/ 1806 h 2253"/>
                <a:gd name="T16" fmla="*/ 395 w 2252"/>
                <a:gd name="T17" fmla="*/ 1089 h 2253"/>
                <a:gd name="T18" fmla="*/ 1137 w 2252"/>
                <a:gd name="T19" fmla="*/ 347 h 2253"/>
                <a:gd name="T20" fmla="*/ 1879 w 2252"/>
                <a:gd name="T21" fmla="*/ 1089 h 2253"/>
                <a:gd name="T22" fmla="*/ 1137 w 2252"/>
                <a:gd name="T23" fmla="*/ 1806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0"/>
                  </a:lnTo>
                  <a:cubicBezTo>
                    <a:pt x="0" y="2252"/>
                    <a:pt x="0" y="2252"/>
                    <a:pt x="0" y="2252"/>
                  </a:cubicBezTo>
                  <a:cubicBezTo>
                    <a:pt x="2251" y="2252"/>
                    <a:pt x="2251" y="2252"/>
                    <a:pt x="2251" y="2252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5"/>
                    <a:pt x="395" y="1089"/>
                  </a:cubicBezTo>
                  <a:cubicBezTo>
                    <a:pt x="395" y="669"/>
                    <a:pt x="741" y="347"/>
                    <a:pt x="1137" y="347"/>
                  </a:cubicBezTo>
                  <a:cubicBezTo>
                    <a:pt x="1533" y="347"/>
                    <a:pt x="1879" y="669"/>
                    <a:pt x="1879" y="1089"/>
                  </a:cubicBezTo>
                  <a:cubicBezTo>
                    <a:pt x="1879" y="1485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0" name="Freeform 42">
              <a:extLst>
                <a:ext uri="{FF2B5EF4-FFF2-40B4-BE49-F238E27FC236}">
                  <a16:creationId xmlns:a16="http://schemas.microsoft.com/office/drawing/2014/main" id="{E2788148-1E84-4338-A553-23EE0AC049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0 h 2252"/>
                <a:gd name="T4" fmla="*/ 0 w 2252"/>
                <a:gd name="T5" fmla="*/ 2251 h 2252"/>
                <a:gd name="T6" fmla="*/ 2251 w 2252"/>
                <a:gd name="T7" fmla="*/ 2251 h 2252"/>
                <a:gd name="T8" fmla="*/ 2251 w 2252"/>
                <a:gd name="T9" fmla="*/ 0 h 2252"/>
                <a:gd name="T10" fmla="*/ 0 w 2252"/>
                <a:gd name="T11" fmla="*/ 0 h 2252"/>
                <a:gd name="T12" fmla="*/ 1137 w 2252"/>
                <a:gd name="T13" fmla="*/ 1807 h 2252"/>
                <a:gd name="T14" fmla="*/ 1137 w 2252"/>
                <a:gd name="T15" fmla="*/ 1807 h 2252"/>
                <a:gd name="T16" fmla="*/ 396 w 2252"/>
                <a:gd name="T17" fmla="*/ 1089 h 2252"/>
                <a:gd name="T18" fmla="*/ 1137 w 2252"/>
                <a:gd name="T19" fmla="*/ 347 h 2252"/>
                <a:gd name="T20" fmla="*/ 1880 w 2252"/>
                <a:gd name="T21" fmla="*/ 1089 h 2252"/>
                <a:gd name="T22" fmla="*/ 1137 w 2252"/>
                <a:gd name="T23" fmla="*/ 180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0"/>
                  </a:lnTo>
                  <a:cubicBezTo>
                    <a:pt x="0" y="2251"/>
                    <a:pt x="0" y="2251"/>
                    <a:pt x="0" y="2251"/>
                  </a:cubicBezTo>
                  <a:cubicBezTo>
                    <a:pt x="2251" y="2251"/>
                    <a:pt x="2251" y="2251"/>
                    <a:pt x="2251" y="2251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7"/>
                  </a:moveTo>
                  <a:lnTo>
                    <a:pt x="1137" y="1807"/>
                  </a:lnTo>
                  <a:cubicBezTo>
                    <a:pt x="742" y="1807"/>
                    <a:pt x="396" y="1485"/>
                    <a:pt x="396" y="1089"/>
                  </a:cubicBezTo>
                  <a:cubicBezTo>
                    <a:pt x="396" y="668"/>
                    <a:pt x="742" y="347"/>
                    <a:pt x="1137" y="347"/>
                  </a:cubicBezTo>
                  <a:cubicBezTo>
                    <a:pt x="1533" y="347"/>
                    <a:pt x="1880" y="668"/>
                    <a:pt x="1880" y="1089"/>
                  </a:cubicBezTo>
                  <a:cubicBezTo>
                    <a:pt x="1880" y="1485"/>
                    <a:pt x="1533" y="1807"/>
                    <a:pt x="1137" y="1807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1" name="Freeform 43">
              <a:extLst>
                <a:ext uri="{FF2B5EF4-FFF2-40B4-BE49-F238E27FC236}">
                  <a16:creationId xmlns:a16="http://schemas.microsoft.com/office/drawing/2014/main" id="{F1B076FB-DF9C-40B4-ACDF-667B604F3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287289"/>
              <a:ext cx="173499" cy="173839"/>
            </a:xfrm>
            <a:custGeom>
              <a:avLst/>
              <a:gdLst>
                <a:gd name="T0" fmla="*/ 0 w 2251"/>
                <a:gd name="T1" fmla="*/ 0 h 2252"/>
                <a:gd name="T2" fmla="*/ 0 w 2251"/>
                <a:gd name="T3" fmla="*/ 0 h 2252"/>
                <a:gd name="T4" fmla="*/ 0 w 2251"/>
                <a:gd name="T5" fmla="*/ 2251 h 2252"/>
                <a:gd name="T6" fmla="*/ 2250 w 2251"/>
                <a:gd name="T7" fmla="*/ 2251 h 2252"/>
                <a:gd name="T8" fmla="*/ 2250 w 2251"/>
                <a:gd name="T9" fmla="*/ 0 h 2252"/>
                <a:gd name="T10" fmla="*/ 0 w 2251"/>
                <a:gd name="T11" fmla="*/ 0 h 2252"/>
                <a:gd name="T12" fmla="*/ 1138 w 2251"/>
                <a:gd name="T13" fmla="*/ 1807 h 2252"/>
                <a:gd name="T14" fmla="*/ 1138 w 2251"/>
                <a:gd name="T15" fmla="*/ 1807 h 2252"/>
                <a:gd name="T16" fmla="*/ 395 w 2251"/>
                <a:gd name="T17" fmla="*/ 1089 h 2252"/>
                <a:gd name="T18" fmla="*/ 1138 w 2251"/>
                <a:gd name="T19" fmla="*/ 347 h 2252"/>
                <a:gd name="T20" fmla="*/ 1879 w 2251"/>
                <a:gd name="T21" fmla="*/ 1089 h 2252"/>
                <a:gd name="T22" fmla="*/ 1138 w 2251"/>
                <a:gd name="T23" fmla="*/ 180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2">
                  <a:moveTo>
                    <a:pt x="0" y="0"/>
                  </a:moveTo>
                  <a:lnTo>
                    <a:pt x="0" y="0"/>
                  </a:lnTo>
                  <a:cubicBezTo>
                    <a:pt x="0" y="2251"/>
                    <a:pt x="0" y="2251"/>
                    <a:pt x="0" y="2251"/>
                  </a:cubicBezTo>
                  <a:cubicBezTo>
                    <a:pt x="2250" y="2251"/>
                    <a:pt x="2250" y="2251"/>
                    <a:pt x="2250" y="2251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8" y="1807"/>
                  </a:moveTo>
                  <a:lnTo>
                    <a:pt x="1138" y="1807"/>
                  </a:lnTo>
                  <a:cubicBezTo>
                    <a:pt x="742" y="1807"/>
                    <a:pt x="395" y="1485"/>
                    <a:pt x="395" y="1089"/>
                  </a:cubicBezTo>
                  <a:cubicBezTo>
                    <a:pt x="395" y="668"/>
                    <a:pt x="742" y="347"/>
                    <a:pt x="1138" y="347"/>
                  </a:cubicBezTo>
                  <a:cubicBezTo>
                    <a:pt x="1533" y="347"/>
                    <a:pt x="1879" y="668"/>
                    <a:pt x="1879" y="1089"/>
                  </a:cubicBezTo>
                  <a:cubicBezTo>
                    <a:pt x="1879" y="1485"/>
                    <a:pt x="1533" y="1807"/>
                    <a:pt x="1138" y="1807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2" name="Freeform 44">
              <a:extLst>
                <a:ext uri="{FF2B5EF4-FFF2-40B4-BE49-F238E27FC236}">
                  <a16:creationId xmlns:a16="http://schemas.microsoft.com/office/drawing/2014/main" id="{B9E1AB15-1892-4681-92CE-F32C10620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480179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0 h 2251"/>
                <a:gd name="T4" fmla="*/ 0 w 2252"/>
                <a:gd name="T5" fmla="*/ 2250 h 2251"/>
                <a:gd name="T6" fmla="*/ 2251 w 2252"/>
                <a:gd name="T7" fmla="*/ 2250 h 2251"/>
                <a:gd name="T8" fmla="*/ 2251 w 2252"/>
                <a:gd name="T9" fmla="*/ 0 h 2251"/>
                <a:gd name="T10" fmla="*/ 0 w 2252"/>
                <a:gd name="T11" fmla="*/ 0 h 2251"/>
                <a:gd name="T12" fmla="*/ 1137 w 2252"/>
                <a:gd name="T13" fmla="*/ 1806 h 2251"/>
                <a:gd name="T14" fmla="*/ 1137 w 2252"/>
                <a:gd name="T15" fmla="*/ 1806 h 2251"/>
                <a:gd name="T16" fmla="*/ 395 w 2252"/>
                <a:gd name="T17" fmla="*/ 1089 h 2251"/>
                <a:gd name="T18" fmla="*/ 1137 w 2252"/>
                <a:gd name="T19" fmla="*/ 346 h 2251"/>
                <a:gd name="T20" fmla="*/ 1879 w 2252"/>
                <a:gd name="T21" fmla="*/ 1089 h 2251"/>
                <a:gd name="T22" fmla="*/ 1137 w 2252"/>
                <a:gd name="T23" fmla="*/ 1806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1" y="2250"/>
                    <a:pt x="2251" y="2250"/>
                    <a:pt x="2251" y="2250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4"/>
                    <a:pt x="395" y="1089"/>
                  </a:cubicBezTo>
                  <a:cubicBezTo>
                    <a:pt x="395" y="667"/>
                    <a:pt x="741" y="346"/>
                    <a:pt x="1137" y="346"/>
                  </a:cubicBezTo>
                  <a:cubicBezTo>
                    <a:pt x="1533" y="346"/>
                    <a:pt x="1879" y="667"/>
                    <a:pt x="1879" y="1089"/>
                  </a:cubicBezTo>
                  <a:cubicBezTo>
                    <a:pt x="1879" y="1484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3" name="Freeform 45">
              <a:extLst>
                <a:ext uri="{FF2B5EF4-FFF2-40B4-BE49-F238E27FC236}">
                  <a16:creationId xmlns:a16="http://schemas.microsoft.com/office/drawing/2014/main" id="{44976FD8-D1A8-4636-AA33-1BB8EFD78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2296" y="1480179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0 h 2251"/>
                <a:gd name="T4" fmla="*/ 0 w 2251"/>
                <a:gd name="T5" fmla="*/ 2250 h 2251"/>
                <a:gd name="T6" fmla="*/ 2250 w 2251"/>
                <a:gd name="T7" fmla="*/ 2250 h 2251"/>
                <a:gd name="T8" fmla="*/ 2250 w 2251"/>
                <a:gd name="T9" fmla="*/ 0 h 2251"/>
                <a:gd name="T10" fmla="*/ 0 w 2251"/>
                <a:gd name="T11" fmla="*/ 0 h 2251"/>
                <a:gd name="T12" fmla="*/ 1137 w 2251"/>
                <a:gd name="T13" fmla="*/ 1806 h 2251"/>
                <a:gd name="T14" fmla="*/ 1137 w 2251"/>
                <a:gd name="T15" fmla="*/ 1806 h 2251"/>
                <a:gd name="T16" fmla="*/ 395 w 2251"/>
                <a:gd name="T17" fmla="*/ 1089 h 2251"/>
                <a:gd name="T18" fmla="*/ 1137 w 2251"/>
                <a:gd name="T19" fmla="*/ 346 h 2251"/>
                <a:gd name="T20" fmla="*/ 1879 w 2251"/>
                <a:gd name="T21" fmla="*/ 1089 h 2251"/>
                <a:gd name="T22" fmla="*/ 1137 w 2251"/>
                <a:gd name="T23" fmla="*/ 1806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0" y="2250"/>
                    <a:pt x="2250" y="2250"/>
                    <a:pt x="2250" y="2250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4"/>
                    <a:pt x="395" y="1089"/>
                  </a:cubicBezTo>
                  <a:cubicBezTo>
                    <a:pt x="395" y="667"/>
                    <a:pt x="741" y="346"/>
                    <a:pt x="1137" y="346"/>
                  </a:cubicBezTo>
                  <a:cubicBezTo>
                    <a:pt x="1533" y="346"/>
                    <a:pt x="1879" y="667"/>
                    <a:pt x="1879" y="1089"/>
                  </a:cubicBezTo>
                  <a:cubicBezTo>
                    <a:pt x="1879" y="1484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4" name="Freeform 46">
              <a:extLst>
                <a:ext uri="{FF2B5EF4-FFF2-40B4-BE49-F238E27FC236}">
                  <a16:creationId xmlns:a16="http://schemas.microsoft.com/office/drawing/2014/main" id="{562B6D54-3422-4E6F-8A1E-B6E4BC0EF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6567" y="833471"/>
              <a:ext cx="927367" cy="902533"/>
            </a:xfrm>
            <a:custGeom>
              <a:avLst/>
              <a:gdLst>
                <a:gd name="T0" fmla="*/ 10981 w 12021"/>
                <a:gd name="T1" fmla="*/ 0 h 11699"/>
                <a:gd name="T2" fmla="*/ 989 w 12021"/>
                <a:gd name="T3" fmla="*/ 25 h 11699"/>
                <a:gd name="T4" fmla="*/ 25 w 12021"/>
                <a:gd name="T5" fmla="*/ 1039 h 11699"/>
                <a:gd name="T6" fmla="*/ 0 w 12021"/>
                <a:gd name="T7" fmla="*/ 10733 h 11699"/>
                <a:gd name="T8" fmla="*/ 1064 w 12021"/>
                <a:gd name="T9" fmla="*/ 11698 h 11699"/>
                <a:gd name="T10" fmla="*/ 11055 w 12021"/>
                <a:gd name="T11" fmla="*/ 11648 h 11699"/>
                <a:gd name="T12" fmla="*/ 12020 w 12021"/>
                <a:gd name="T13" fmla="*/ 10610 h 11699"/>
                <a:gd name="T14" fmla="*/ 12020 w 12021"/>
                <a:gd name="T15" fmla="*/ 1039 h 11699"/>
                <a:gd name="T16" fmla="*/ 10981 w 12021"/>
                <a:gd name="T17" fmla="*/ 0 h 11699"/>
                <a:gd name="T18" fmla="*/ 11723 w 12021"/>
                <a:gd name="T19" fmla="*/ 10362 h 11699"/>
                <a:gd name="T20" fmla="*/ 10808 w 12021"/>
                <a:gd name="T21" fmla="*/ 11352 h 11699"/>
                <a:gd name="T22" fmla="*/ 1336 w 12021"/>
                <a:gd name="T23" fmla="*/ 11401 h 11699"/>
                <a:gd name="T24" fmla="*/ 297 w 12021"/>
                <a:gd name="T25" fmla="*/ 10486 h 11699"/>
                <a:gd name="T26" fmla="*/ 322 w 12021"/>
                <a:gd name="T27" fmla="*/ 1285 h 11699"/>
                <a:gd name="T28" fmla="*/ 1237 w 12021"/>
                <a:gd name="T29" fmla="*/ 321 h 11699"/>
                <a:gd name="T30" fmla="*/ 10734 w 12021"/>
                <a:gd name="T31" fmla="*/ 297 h 11699"/>
                <a:gd name="T32" fmla="*/ 11723 w 12021"/>
                <a:gd name="T33" fmla="*/ 1285 h 11699"/>
                <a:gd name="T34" fmla="*/ 11723 w 12021"/>
                <a:gd name="T35" fmla="*/ 10362 h 1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21" h="11699">
                  <a:moveTo>
                    <a:pt x="10981" y="0"/>
                  </a:moveTo>
                  <a:lnTo>
                    <a:pt x="989" y="25"/>
                  </a:lnTo>
                  <a:lnTo>
                    <a:pt x="25" y="1039"/>
                  </a:lnTo>
                  <a:lnTo>
                    <a:pt x="0" y="10733"/>
                  </a:lnTo>
                  <a:lnTo>
                    <a:pt x="1064" y="11698"/>
                  </a:lnTo>
                  <a:lnTo>
                    <a:pt x="11055" y="11648"/>
                  </a:lnTo>
                  <a:lnTo>
                    <a:pt x="12020" y="10610"/>
                  </a:lnTo>
                  <a:lnTo>
                    <a:pt x="12020" y="1039"/>
                  </a:lnTo>
                  <a:lnTo>
                    <a:pt x="10981" y="0"/>
                  </a:lnTo>
                  <a:close/>
                  <a:moveTo>
                    <a:pt x="11723" y="10362"/>
                  </a:moveTo>
                  <a:lnTo>
                    <a:pt x="10808" y="11352"/>
                  </a:lnTo>
                  <a:lnTo>
                    <a:pt x="1336" y="11401"/>
                  </a:lnTo>
                  <a:lnTo>
                    <a:pt x="297" y="10486"/>
                  </a:lnTo>
                  <a:lnTo>
                    <a:pt x="322" y="1285"/>
                  </a:lnTo>
                  <a:lnTo>
                    <a:pt x="1237" y="321"/>
                  </a:lnTo>
                  <a:lnTo>
                    <a:pt x="10734" y="297"/>
                  </a:lnTo>
                  <a:lnTo>
                    <a:pt x="11723" y="1285"/>
                  </a:lnTo>
                  <a:lnTo>
                    <a:pt x="11723" y="1036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5" name="Freeform 47">
              <a:extLst>
                <a:ext uri="{FF2B5EF4-FFF2-40B4-BE49-F238E27FC236}">
                  <a16:creationId xmlns:a16="http://schemas.microsoft.com/office/drawing/2014/main" id="{CA84C586-D07E-469F-8A03-95C9F3D749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9171" y="1314164"/>
              <a:ext cx="120428" cy="120428"/>
            </a:xfrm>
            <a:custGeom>
              <a:avLst/>
              <a:gdLst>
                <a:gd name="T0" fmla="*/ 1559 w 1560"/>
                <a:gd name="T1" fmla="*/ 792 h 1560"/>
                <a:gd name="T2" fmla="*/ 1559 w 1560"/>
                <a:gd name="T3" fmla="*/ 792 h 1560"/>
                <a:gd name="T4" fmla="*/ 792 w 1560"/>
                <a:gd name="T5" fmla="*/ 1559 h 1560"/>
                <a:gd name="T6" fmla="*/ 0 w 1560"/>
                <a:gd name="T7" fmla="*/ 792 h 1560"/>
                <a:gd name="T8" fmla="*/ 792 w 1560"/>
                <a:gd name="T9" fmla="*/ 0 h 1560"/>
                <a:gd name="T10" fmla="*/ 1559 w 1560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0" h="1560">
                  <a:moveTo>
                    <a:pt x="1559" y="792"/>
                  </a:moveTo>
                  <a:lnTo>
                    <a:pt x="1559" y="792"/>
                  </a:lnTo>
                  <a:cubicBezTo>
                    <a:pt x="1559" y="1212"/>
                    <a:pt x="1212" y="1559"/>
                    <a:pt x="792" y="1559"/>
                  </a:cubicBezTo>
                  <a:cubicBezTo>
                    <a:pt x="372" y="1559"/>
                    <a:pt x="0" y="1212"/>
                    <a:pt x="0" y="792"/>
                  </a:cubicBezTo>
                  <a:cubicBezTo>
                    <a:pt x="0" y="346"/>
                    <a:pt x="372" y="0"/>
                    <a:pt x="792" y="0"/>
                  </a:cubicBezTo>
                  <a:cubicBezTo>
                    <a:pt x="1212" y="0"/>
                    <a:pt x="1559" y="346"/>
                    <a:pt x="1559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6" name="Freeform 48">
              <a:extLst>
                <a:ext uri="{FF2B5EF4-FFF2-40B4-BE49-F238E27FC236}">
                  <a16:creationId xmlns:a16="http://schemas.microsoft.com/office/drawing/2014/main" id="{11AF7250-1CF0-4CA8-8CB6-50383270F7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0595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2251 h 2252"/>
                <a:gd name="T4" fmla="*/ 2251 w 2252"/>
                <a:gd name="T5" fmla="*/ 2251 h 2252"/>
                <a:gd name="T6" fmla="*/ 2251 w 2252"/>
                <a:gd name="T7" fmla="*/ 0 h 2252"/>
                <a:gd name="T8" fmla="*/ 0 w 2252"/>
                <a:gd name="T9" fmla="*/ 0 h 2252"/>
                <a:gd name="T10" fmla="*/ 2202 w 2252"/>
                <a:gd name="T11" fmla="*/ 2202 h 2252"/>
                <a:gd name="T12" fmla="*/ 75 w 2252"/>
                <a:gd name="T13" fmla="*/ 2202 h 2252"/>
                <a:gd name="T14" fmla="*/ 75 w 2252"/>
                <a:gd name="T15" fmla="*/ 75 h 2252"/>
                <a:gd name="T16" fmla="*/ 2202 w 2252"/>
                <a:gd name="T17" fmla="*/ 75 h 2252"/>
                <a:gd name="T18" fmla="*/ 2202 w 2252"/>
                <a:gd name="T19" fmla="*/ 2202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2251"/>
                  </a:lnTo>
                  <a:lnTo>
                    <a:pt x="2251" y="2251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2" y="2202"/>
                  </a:moveTo>
                  <a:lnTo>
                    <a:pt x="75" y="2202"/>
                  </a:lnTo>
                  <a:lnTo>
                    <a:pt x="75" y="75"/>
                  </a:lnTo>
                  <a:lnTo>
                    <a:pt x="2202" y="75"/>
                  </a:lnTo>
                  <a:lnTo>
                    <a:pt x="2202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7" name="Freeform 49">
              <a:extLst>
                <a:ext uri="{FF2B5EF4-FFF2-40B4-BE49-F238E27FC236}">
                  <a16:creationId xmlns:a16="http://schemas.microsoft.com/office/drawing/2014/main" id="{D3D3DABF-62CE-486E-A3D4-ADEF1D2A0E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545" y="1121615"/>
              <a:ext cx="118387" cy="120428"/>
            </a:xfrm>
            <a:custGeom>
              <a:avLst/>
              <a:gdLst>
                <a:gd name="T0" fmla="*/ 1534 w 1535"/>
                <a:gd name="T1" fmla="*/ 792 h 1559"/>
                <a:gd name="T2" fmla="*/ 1534 w 1535"/>
                <a:gd name="T3" fmla="*/ 792 h 1559"/>
                <a:gd name="T4" fmla="*/ 767 w 1535"/>
                <a:gd name="T5" fmla="*/ 1558 h 1559"/>
                <a:gd name="T6" fmla="*/ 0 w 1535"/>
                <a:gd name="T7" fmla="*/ 792 h 1559"/>
                <a:gd name="T8" fmla="*/ 767 w 1535"/>
                <a:gd name="T9" fmla="*/ 0 h 1559"/>
                <a:gd name="T10" fmla="*/ 1534 w 1535"/>
                <a:gd name="T11" fmla="*/ 792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5" h="1559">
                  <a:moveTo>
                    <a:pt x="1534" y="792"/>
                  </a:moveTo>
                  <a:lnTo>
                    <a:pt x="1534" y="792"/>
                  </a:lnTo>
                  <a:cubicBezTo>
                    <a:pt x="1534" y="1212"/>
                    <a:pt x="1187" y="1558"/>
                    <a:pt x="767" y="1558"/>
                  </a:cubicBezTo>
                  <a:cubicBezTo>
                    <a:pt x="347" y="1558"/>
                    <a:pt x="0" y="1212"/>
                    <a:pt x="0" y="792"/>
                  </a:cubicBezTo>
                  <a:cubicBezTo>
                    <a:pt x="0" y="346"/>
                    <a:pt x="347" y="0"/>
                    <a:pt x="767" y="0"/>
                  </a:cubicBezTo>
                  <a:cubicBezTo>
                    <a:pt x="1187" y="0"/>
                    <a:pt x="1534" y="346"/>
                    <a:pt x="1534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8" name="Freeform 50">
              <a:extLst>
                <a:ext uri="{FF2B5EF4-FFF2-40B4-BE49-F238E27FC236}">
                  <a16:creationId xmlns:a16="http://schemas.microsoft.com/office/drawing/2014/main" id="{4E675199-22A8-43C7-8F52-DEB550593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094740"/>
              <a:ext cx="173499" cy="173839"/>
            </a:xfrm>
            <a:custGeom>
              <a:avLst/>
              <a:gdLst>
                <a:gd name="T0" fmla="*/ 0 w 2251"/>
                <a:gd name="T1" fmla="*/ 0 h 2253"/>
                <a:gd name="T2" fmla="*/ 0 w 2251"/>
                <a:gd name="T3" fmla="*/ 2252 h 2253"/>
                <a:gd name="T4" fmla="*/ 2250 w 2251"/>
                <a:gd name="T5" fmla="*/ 2252 h 2253"/>
                <a:gd name="T6" fmla="*/ 2250 w 2251"/>
                <a:gd name="T7" fmla="*/ 0 h 2253"/>
                <a:gd name="T8" fmla="*/ 0 w 2251"/>
                <a:gd name="T9" fmla="*/ 0 h 2253"/>
                <a:gd name="T10" fmla="*/ 2201 w 2251"/>
                <a:gd name="T11" fmla="*/ 2202 h 2253"/>
                <a:gd name="T12" fmla="*/ 74 w 2251"/>
                <a:gd name="T13" fmla="*/ 2202 h 2253"/>
                <a:gd name="T14" fmla="*/ 74 w 2251"/>
                <a:gd name="T15" fmla="*/ 75 h 2253"/>
                <a:gd name="T16" fmla="*/ 2201 w 2251"/>
                <a:gd name="T17" fmla="*/ 75 h 2253"/>
                <a:gd name="T18" fmla="*/ 2201 w 2251"/>
                <a:gd name="T19" fmla="*/ 2202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1" h="2253">
                  <a:moveTo>
                    <a:pt x="0" y="0"/>
                  </a:moveTo>
                  <a:lnTo>
                    <a:pt x="0" y="2252"/>
                  </a:lnTo>
                  <a:lnTo>
                    <a:pt x="2250" y="2252"/>
                  </a:lnTo>
                  <a:lnTo>
                    <a:pt x="2250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39" name="Freeform 51">
              <a:extLst>
                <a:ext uri="{FF2B5EF4-FFF2-40B4-BE49-F238E27FC236}">
                  <a16:creationId xmlns:a16="http://schemas.microsoft.com/office/drawing/2014/main" id="{9BD3F937-E5B8-4F70-B488-70B61F07C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952" y="1121615"/>
              <a:ext cx="118387" cy="120428"/>
            </a:xfrm>
            <a:custGeom>
              <a:avLst/>
              <a:gdLst>
                <a:gd name="T0" fmla="*/ 1533 w 1534"/>
                <a:gd name="T1" fmla="*/ 792 h 1559"/>
                <a:gd name="T2" fmla="*/ 1533 w 1534"/>
                <a:gd name="T3" fmla="*/ 792 h 1559"/>
                <a:gd name="T4" fmla="*/ 767 w 1534"/>
                <a:gd name="T5" fmla="*/ 1558 h 1559"/>
                <a:gd name="T6" fmla="*/ 0 w 1534"/>
                <a:gd name="T7" fmla="*/ 792 h 1559"/>
                <a:gd name="T8" fmla="*/ 767 w 1534"/>
                <a:gd name="T9" fmla="*/ 0 h 1559"/>
                <a:gd name="T10" fmla="*/ 1533 w 1534"/>
                <a:gd name="T11" fmla="*/ 792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59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7" y="1558"/>
                    <a:pt x="767" y="1558"/>
                  </a:cubicBezTo>
                  <a:cubicBezTo>
                    <a:pt x="346" y="1558"/>
                    <a:pt x="0" y="1212"/>
                    <a:pt x="0" y="792"/>
                  </a:cubicBezTo>
                  <a:cubicBezTo>
                    <a:pt x="0" y="346"/>
                    <a:pt x="346" y="0"/>
                    <a:pt x="767" y="0"/>
                  </a:cubicBezTo>
                  <a:cubicBezTo>
                    <a:pt x="1187" y="0"/>
                    <a:pt x="1533" y="346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0" name="Freeform 52">
              <a:extLst>
                <a:ext uri="{FF2B5EF4-FFF2-40B4-BE49-F238E27FC236}">
                  <a16:creationId xmlns:a16="http://schemas.microsoft.com/office/drawing/2014/main" id="{DFD44923-4C40-4154-A62C-AC13341090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2252 h 2253"/>
                <a:gd name="T4" fmla="*/ 2251 w 2252"/>
                <a:gd name="T5" fmla="*/ 2252 h 2253"/>
                <a:gd name="T6" fmla="*/ 2251 w 2252"/>
                <a:gd name="T7" fmla="*/ 0 h 2253"/>
                <a:gd name="T8" fmla="*/ 0 w 2252"/>
                <a:gd name="T9" fmla="*/ 0 h 2253"/>
                <a:gd name="T10" fmla="*/ 2201 w 2252"/>
                <a:gd name="T11" fmla="*/ 2202 h 2253"/>
                <a:gd name="T12" fmla="*/ 74 w 2252"/>
                <a:gd name="T13" fmla="*/ 2202 h 2253"/>
                <a:gd name="T14" fmla="*/ 74 w 2252"/>
                <a:gd name="T15" fmla="*/ 75 h 2253"/>
                <a:gd name="T16" fmla="*/ 2201 w 2252"/>
                <a:gd name="T17" fmla="*/ 75 h 2253"/>
                <a:gd name="T18" fmla="*/ 2201 w 2252"/>
                <a:gd name="T19" fmla="*/ 2202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2252"/>
                  </a:lnTo>
                  <a:lnTo>
                    <a:pt x="2251" y="2252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1" name="Freeform 53">
              <a:extLst>
                <a:ext uri="{FF2B5EF4-FFF2-40B4-BE49-F238E27FC236}">
                  <a16:creationId xmlns:a16="http://schemas.microsoft.com/office/drawing/2014/main" id="{9D4727A7-EAE6-45D3-9D0E-C5B9B5F11C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620" y="928725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3"/>
                    <a:pt x="1188" y="1559"/>
                    <a:pt x="767" y="1559"/>
                  </a:cubicBezTo>
                  <a:cubicBezTo>
                    <a:pt x="346" y="1559"/>
                    <a:pt x="0" y="1213"/>
                    <a:pt x="0" y="792"/>
                  </a:cubicBezTo>
                  <a:cubicBezTo>
                    <a:pt x="0" y="347"/>
                    <a:pt x="346" y="0"/>
                    <a:pt x="767" y="0"/>
                  </a:cubicBezTo>
                  <a:cubicBezTo>
                    <a:pt x="1188" y="0"/>
                    <a:pt x="1533" y="347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2" name="Freeform 54">
              <a:extLst>
                <a:ext uri="{FF2B5EF4-FFF2-40B4-BE49-F238E27FC236}">
                  <a16:creationId xmlns:a16="http://schemas.microsoft.com/office/drawing/2014/main" id="{175C03CC-DB3F-44BE-AFB9-8BF7AA81A8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902190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2250 h 2251"/>
                <a:gd name="T4" fmla="*/ 2251 w 2252"/>
                <a:gd name="T5" fmla="*/ 2250 h 2251"/>
                <a:gd name="T6" fmla="*/ 2251 w 2252"/>
                <a:gd name="T7" fmla="*/ 0 h 2251"/>
                <a:gd name="T8" fmla="*/ 0 w 2252"/>
                <a:gd name="T9" fmla="*/ 0 h 2251"/>
                <a:gd name="T10" fmla="*/ 2201 w 2252"/>
                <a:gd name="T11" fmla="*/ 2200 h 2251"/>
                <a:gd name="T12" fmla="*/ 74 w 2252"/>
                <a:gd name="T13" fmla="*/ 2200 h 2251"/>
                <a:gd name="T14" fmla="*/ 74 w 2252"/>
                <a:gd name="T15" fmla="*/ 74 h 2251"/>
                <a:gd name="T16" fmla="*/ 2201 w 2252"/>
                <a:gd name="T17" fmla="*/ 74 h 2251"/>
                <a:gd name="T18" fmla="*/ 2201 w 2252"/>
                <a:gd name="T19" fmla="*/ 220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2250"/>
                  </a:lnTo>
                  <a:lnTo>
                    <a:pt x="2251" y="2250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0"/>
                  </a:moveTo>
                  <a:lnTo>
                    <a:pt x="74" y="2200"/>
                  </a:lnTo>
                  <a:lnTo>
                    <a:pt x="74" y="74"/>
                  </a:lnTo>
                  <a:lnTo>
                    <a:pt x="2201" y="74"/>
                  </a:lnTo>
                  <a:lnTo>
                    <a:pt x="2201" y="2200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Freeform 55">
              <a:extLst>
                <a:ext uri="{FF2B5EF4-FFF2-40B4-BE49-F238E27FC236}">
                  <a16:creationId xmlns:a16="http://schemas.microsoft.com/office/drawing/2014/main" id="{C9D018AA-ECCB-45E9-8A6E-7C3BA6DC85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620" y="1314164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8" y="1559"/>
                    <a:pt x="767" y="1559"/>
                  </a:cubicBezTo>
                  <a:cubicBezTo>
                    <a:pt x="346" y="1559"/>
                    <a:pt x="0" y="1212"/>
                    <a:pt x="0" y="792"/>
                  </a:cubicBezTo>
                  <a:cubicBezTo>
                    <a:pt x="0" y="346"/>
                    <a:pt x="346" y="0"/>
                    <a:pt x="767" y="0"/>
                  </a:cubicBezTo>
                  <a:cubicBezTo>
                    <a:pt x="1188" y="0"/>
                    <a:pt x="1533" y="346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4" name="Freeform 56">
              <a:extLst>
                <a:ext uri="{FF2B5EF4-FFF2-40B4-BE49-F238E27FC236}">
                  <a16:creationId xmlns:a16="http://schemas.microsoft.com/office/drawing/2014/main" id="{F4874AAE-D0E8-4E94-91F0-DA508CAD5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2251 h 2252"/>
                <a:gd name="T4" fmla="*/ 2251 w 2252"/>
                <a:gd name="T5" fmla="*/ 2251 h 2252"/>
                <a:gd name="T6" fmla="*/ 2251 w 2252"/>
                <a:gd name="T7" fmla="*/ 0 h 2252"/>
                <a:gd name="T8" fmla="*/ 0 w 2252"/>
                <a:gd name="T9" fmla="*/ 0 h 2252"/>
                <a:gd name="T10" fmla="*/ 2201 w 2252"/>
                <a:gd name="T11" fmla="*/ 2202 h 2252"/>
                <a:gd name="T12" fmla="*/ 74 w 2252"/>
                <a:gd name="T13" fmla="*/ 2202 h 2252"/>
                <a:gd name="T14" fmla="*/ 74 w 2252"/>
                <a:gd name="T15" fmla="*/ 75 h 2252"/>
                <a:gd name="T16" fmla="*/ 2201 w 2252"/>
                <a:gd name="T17" fmla="*/ 75 h 2252"/>
                <a:gd name="T18" fmla="*/ 2201 w 2252"/>
                <a:gd name="T19" fmla="*/ 2202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2251"/>
                  </a:lnTo>
                  <a:lnTo>
                    <a:pt x="2251" y="2251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5" name="Freeform 57">
              <a:extLst>
                <a:ext uri="{FF2B5EF4-FFF2-40B4-BE49-F238E27FC236}">
                  <a16:creationId xmlns:a16="http://schemas.microsoft.com/office/drawing/2014/main" id="{F14B1683-29F5-46EB-877D-38236F519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545" y="1507054"/>
              <a:ext cx="118387" cy="120428"/>
            </a:xfrm>
            <a:custGeom>
              <a:avLst/>
              <a:gdLst>
                <a:gd name="T0" fmla="*/ 1534 w 1535"/>
                <a:gd name="T1" fmla="*/ 792 h 1560"/>
                <a:gd name="T2" fmla="*/ 1534 w 1535"/>
                <a:gd name="T3" fmla="*/ 792 h 1560"/>
                <a:gd name="T4" fmla="*/ 767 w 1535"/>
                <a:gd name="T5" fmla="*/ 1559 h 1560"/>
                <a:gd name="T6" fmla="*/ 0 w 1535"/>
                <a:gd name="T7" fmla="*/ 792 h 1560"/>
                <a:gd name="T8" fmla="*/ 767 w 1535"/>
                <a:gd name="T9" fmla="*/ 0 h 1560"/>
                <a:gd name="T10" fmla="*/ 1534 w 1535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5" h="1560">
                  <a:moveTo>
                    <a:pt x="1534" y="792"/>
                  </a:moveTo>
                  <a:lnTo>
                    <a:pt x="1534" y="792"/>
                  </a:lnTo>
                  <a:cubicBezTo>
                    <a:pt x="1534" y="1212"/>
                    <a:pt x="1187" y="1559"/>
                    <a:pt x="767" y="1559"/>
                  </a:cubicBezTo>
                  <a:cubicBezTo>
                    <a:pt x="347" y="1559"/>
                    <a:pt x="0" y="1212"/>
                    <a:pt x="0" y="792"/>
                  </a:cubicBezTo>
                  <a:cubicBezTo>
                    <a:pt x="0" y="347"/>
                    <a:pt x="347" y="0"/>
                    <a:pt x="767" y="0"/>
                  </a:cubicBezTo>
                  <a:cubicBezTo>
                    <a:pt x="1187" y="0"/>
                    <a:pt x="1534" y="347"/>
                    <a:pt x="1534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6" name="Freeform 58">
              <a:extLst>
                <a:ext uri="{FF2B5EF4-FFF2-40B4-BE49-F238E27FC236}">
                  <a16:creationId xmlns:a16="http://schemas.microsoft.com/office/drawing/2014/main" id="{DE964F3D-B20C-4DA7-87C1-D1EACCA87B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480179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2250 h 2251"/>
                <a:gd name="T4" fmla="*/ 2250 w 2251"/>
                <a:gd name="T5" fmla="*/ 2250 h 2251"/>
                <a:gd name="T6" fmla="*/ 2250 w 2251"/>
                <a:gd name="T7" fmla="*/ 0 h 2251"/>
                <a:gd name="T8" fmla="*/ 0 w 2251"/>
                <a:gd name="T9" fmla="*/ 0 h 2251"/>
                <a:gd name="T10" fmla="*/ 2201 w 2251"/>
                <a:gd name="T11" fmla="*/ 2201 h 2251"/>
                <a:gd name="T12" fmla="*/ 74 w 2251"/>
                <a:gd name="T13" fmla="*/ 2201 h 2251"/>
                <a:gd name="T14" fmla="*/ 74 w 2251"/>
                <a:gd name="T15" fmla="*/ 49 h 2251"/>
                <a:gd name="T16" fmla="*/ 2201 w 2251"/>
                <a:gd name="T17" fmla="*/ 49 h 2251"/>
                <a:gd name="T18" fmla="*/ 2201 w 2251"/>
                <a:gd name="T19" fmla="*/ 220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2250"/>
                  </a:lnTo>
                  <a:lnTo>
                    <a:pt x="2250" y="2250"/>
                  </a:lnTo>
                  <a:lnTo>
                    <a:pt x="2250" y="0"/>
                  </a:lnTo>
                  <a:lnTo>
                    <a:pt x="0" y="0"/>
                  </a:lnTo>
                  <a:close/>
                  <a:moveTo>
                    <a:pt x="2201" y="2201"/>
                  </a:moveTo>
                  <a:lnTo>
                    <a:pt x="74" y="2201"/>
                  </a:lnTo>
                  <a:lnTo>
                    <a:pt x="74" y="49"/>
                  </a:lnTo>
                  <a:lnTo>
                    <a:pt x="2201" y="49"/>
                  </a:lnTo>
                  <a:lnTo>
                    <a:pt x="2201" y="2201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7" name="Freeform 59">
              <a:extLst>
                <a:ext uri="{FF2B5EF4-FFF2-40B4-BE49-F238E27FC236}">
                  <a16:creationId xmlns:a16="http://schemas.microsoft.com/office/drawing/2014/main" id="{62AF8600-0C0A-46A4-9183-FDCBDC4F6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952" y="1507054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7" y="1559"/>
                    <a:pt x="767" y="1559"/>
                  </a:cubicBezTo>
                  <a:cubicBezTo>
                    <a:pt x="346" y="1559"/>
                    <a:pt x="0" y="1212"/>
                    <a:pt x="0" y="792"/>
                  </a:cubicBezTo>
                  <a:cubicBezTo>
                    <a:pt x="0" y="347"/>
                    <a:pt x="346" y="0"/>
                    <a:pt x="767" y="0"/>
                  </a:cubicBezTo>
                  <a:cubicBezTo>
                    <a:pt x="1187" y="0"/>
                    <a:pt x="1533" y="347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8" name="Freeform 60">
              <a:extLst>
                <a:ext uri="{FF2B5EF4-FFF2-40B4-BE49-F238E27FC236}">
                  <a16:creationId xmlns:a16="http://schemas.microsoft.com/office/drawing/2014/main" id="{E430B8E1-CBF1-406E-8F8B-D88E18B3C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480179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2250 h 2251"/>
                <a:gd name="T4" fmla="*/ 2251 w 2252"/>
                <a:gd name="T5" fmla="*/ 2250 h 2251"/>
                <a:gd name="T6" fmla="*/ 2251 w 2252"/>
                <a:gd name="T7" fmla="*/ 0 h 2251"/>
                <a:gd name="T8" fmla="*/ 0 w 2252"/>
                <a:gd name="T9" fmla="*/ 0 h 2251"/>
                <a:gd name="T10" fmla="*/ 2201 w 2252"/>
                <a:gd name="T11" fmla="*/ 2201 h 2251"/>
                <a:gd name="T12" fmla="*/ 74 w 2252"/>
                <a:gd name="T13" fmla="*/ 2201 h 2251"/>
                <a:gd name="T14" fmla="*/ 74 w 2252"/>
                <a:gd name="T15" fmla="*/ 74 h 2251"/>
                <a:gd name="T16" fmla="*/ 2201 w 2252"/>
                <a:gd name="T17" fmla="*/ 74 h 2251"/>
                <a:gd name="T18" fmla="*/ 2201 w 2252"/>
                <a:gd name="T19" fmla="*/ 220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2250"/>
                  </a:lnTo>
                  <a:lnTo>
                    <a:pt x="2251" y="2250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1"/>
                  </a:moveTo>
                  <a:lnTo>
                    <a:pt x="74" y="2201"/>
                  </a:lnTo>
                  <a:lnTo>
                    <a:pt x="74" y="74"/>
                  </a:lnTo>
                  <a:lnTo>
                    <a:pt x="2201" y="74"/>
                  </a:lnTo>
                  <a:lnTo>
                    <a:pt x="2201" y="2201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9" name="Freeform 1">
              <a:extLst>
                <a:ext uri="{FF2B5EF4-FFF2-40B4-BE49-F238E27FC236}">
                  <a16:creationId xmlns:a16="http://schemas.microsoft.com/office/drawing/2014/main" id="{2B999489-990B-4133-B0A4-02E3617824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957" y="941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4C087A31-8B28-464B-8296-D7931EB27D20}"/>
              </a:ext>
            </a:extLst>
          </p:cNvPr>
          <p:cNvGrpSpPr>
            <a:grpSpLocks noChangeAspect="1"/>
          </p:cNvGrpSpPr>
          <p:nvPr/>
        </p:nvGrpSpPr>
        <p:grpSpPr>
          <a:xfrm>
            <a:off x="872900" y="4038031"/>
            <a:ext cx="736589" cy="565566"/>
            <a:chOff x="1840374" y="640686"/>
            <a:chExt cx="2108322" cy="1618806"/>
          </a:xfrm>
        </p:grpSpPr>
        <p:sp>
          <p:nvSpPr>
            <p:cNvPr id="51" name="Freeform 1">
              <a:extLst>
                <a:ext uri="{FF2B5EF4-FFF2-40B4-BE49-F238E27FC236}">
                  <a16:creationId xmlns:a16="http://schemas.microsoft.com/office/drawing/2014/main" id="{CA1EA642-E613-4C84-BB75-239011270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374" y="640686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2" name="Freeform 2">
              <a:extLst>
                <a:ext uri="{FF2B5EF4-FFF2-40B4-BE49-F238E27FC236}">
                  <a16:creationId xmlns:a16="http://schemas.microsoft.com/office/drawing/2014/main" id="{A3D8E360-EF06-4110-806D-2824432F0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565" y="1799890"/>
              <a:ext cx="382435" cy="459602"/>
            </a:xfrm>
            <a:custGeom>
              <a:avLst/>
              <a:gdLst>
                <a:gd name="T0" fmla="*/ 0 w 4961"/>
                <a:gd name="T1" fmla="*/ 1995 h 5960"/>
                <a:gd name="T2" fmla="*/ 0 w 4961"/>
                <a:gd name="T3" fmla="*/ 1995 h 5960"/>
                <a:gd name="T4" fmla="*/ 4960 w 4961"/>
                <a:gd name="T5" fmla="*/ 0 h 5960"/>
                <a:gd name="T6" fmla="*/ 4960 w 4961"/>
                <a:gd name="T7" fmla="*/ 5959 h 5960"/>
                <a:gd name="T8" fmla="*/ 0 w 4961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1" h="5960">
                  <a:moveTo>
                    <a:pt x="0" y="1995"/>
                  </a:moveTo>
                  <a:lnTo>
                    <a:pt x="0" y="1995"/>
                  </a:lnTo>
                  <a:cubicBezTo>
                    <a:pt x="1233" y="1496"/>
                    <a:pt x="4960" y="0"/>
                    <a:pt x="4960" y="0"/>
                  </a:cubicBezTo>
                  <a:cubicBezTo>
                    <a:pt x="4960" y="5959"/>
                    <a:pt x="4960" y="5959"/>
                    <a:pt x="4960" y="5959"/>
                  </a:cubicBezTo>
                  <a:cubicBezTo>
                    <a:pt x="2230" y="5801"/>
                    <a:pt x="0" y="1995"/>
                    <a:pt x="0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3" name="Freeform 3">
              <a:extLst>
                <a:ext uri="{FF2B5EF4-FFF2-40B4-BE49-F238E27FC236}">
                  <a16:creationId xmlns:a16="http://schemas.microsoft.com/office/drawing/2014/main" id="{35E9D03A-8DEC-46CD-8643-5D152F422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374" y="1799890"/>
              <a:ext cx="384475" cy="459602"/>
            </a:xfrm>
            <a:custGeom>
              <a:avLst/>
              <a:gdLst>
                <a:gd name="T0" fmla="*/ 4986 w 4987"/>
                <a:gd name="T1" fmla="*/ 1995 h 5960"/>
                <a:gd name="T2" fmla="*/ 4986 w 4987"/>
                <a:gd name="T3" fmla="*/ 1995 h 5960"/>
                <a:gd name="T4" fmla="*/ 0 w 4987"/>
                <a:gd name="T5" fmla="*/ 0 h 5960"/>
                <a:gd name="T6" fmla="*/ 0 w 4987"/>
                <a:gd name="T7" fmla="*/ 5959 h 5960"/>
                <a:gd name="T8" fmla="*/ 4986 w 4987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7" h="5960">
                  <a:moveTo>
                    <a:pt x="4986" y="1995"/>
                  </a:moveTo>
                  <a:lnTo>
                    <a:pt x="4986" y="1995"/>
                  </a:lnTo>
                  <a:cubicBezTo>
                    <a:pt x="3753" y="1496"/>
                    <a:pt x="0" y="0"/>
                    <a:pt x="0" y="0"/>
                  </a:cubicBezTo>
                  <a:cubicBezTo>
                    <a:pt x="0" y="5959"/>
                    <a:pt x="0" y="5959"/>
                    <a:pt x="0" y="5959"/>
                  </a:cubicBezTo>
                  <a:cubicBezTo>
                    <a:pt x="2755" y="5801"/>
                    <a:pt x="4986" y="1995"/>
                    <a:pt x="4986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4" name="Freeform 4">
              <a:extLst>
                <a:ext uri="{FF2B5EF4-FFF2-40B4-BE49-F238E27FC236}">
                  <a16:creationId xmlns:a16="http://schemas.microsoft.com/office/drawing/2014/main" id="{73B2F90A-84FC-4EB6-9DFC-17A4B14EC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148" y="1718984"/>
              <a:ext cx="212464" cy="80906"/>
            </a:xfrm>
            <a:custGeom>
              <a:avLst/>
              <a:gdLst>
                <a:gd name="T0" fmla="*/ 0 w 2757"/>
                <a:gd name="T1" fmla="*/ 1050 h 1051"/>
                <a:gd name="T2" fmla="*/ 1365 w 2757"/>
                <a:gd name="T3" fmla="*/ 473 h 1051"/>
                <a:gd name="T4" fmla="*/ 2756 w 2757"/>
                <a:gd name="T5" fmla="*/ 1050 h 1051"/>
                <a:gd name="T6" fmla="*/ 2756 w 2757"/>
                <a:gd name="T7" fmla="*/ 0 h 1051"/>
                <a:gd name="T8" fmla="*/ 0 w 2757"/>
                <a:gd name="T9" fmla="*/ 0 h 1051"/>
                <a:gd name="T10" fmla="*/ 0 w 2757"/>
                <a:gd name="T11" fmla="*/ 105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7" h="1051">
                  <a:moveTo>
                    <a:pt x="0" y="1050"/>
                  </a:moveTo>
                  <a:lnTo>
                    <a:pt x="1365" y="473"/>
                  </a:lnTo>
                  <a:lnTo>
                    <a:pt x="2756" y="1050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050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0D3410F8-95B2-4F89-A467-4477BF3B1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718983"/>
              <a:ext cx="212464" cy="169971"/>
            </a:xfrm>
            <a:custGeom>
              <a:avLst/>
              <a:gdLst>
                <a:gd name="T0" fmla="*/ 0 w 2757"/>
                <a:gd name="T1" fmla="*/ 2205 h 2206"/>
                <a:gd name="T2" fmla="*/ 2756 w 2757"/>
                <a:gd name="T3" fmla="*/ 1155 h 2206"/>
                <a:gd name="T4" fmla="*/ 2756 w 2757"/>
                <a:gd name="T5" fmla="*/ 0 h 2206"/>
                <a:gd name="T6" fmla="*/ 0 w 2757"/>
                <a:gd name="T7" fmla="*/ 0 h 2206"/>
                <a:gd name="T8" fmla="*/ 0 w 2757"/>
                <a:gd name="T9" fmla="*/ 2205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2206">
                  <a:moveTo>
                    <a:pt x="0" y="2205"/>
                  </a:moveTo>
                  <a:lnTo>
                    <a:pt x="2756" y="1155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2205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6" name="Freeform 6">
              <a:extLst>
                <a:ext uri="{FF2B5EF4-FFF2-40B4-BE49-F238E27FC236}">
                  <a16:creationId xmlns:a16="http://schemas.microsoft.com/office/drawing/2014/main" id="{1CB48D0C-FA07-4FB2-895D-A92B73551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7" name="Freeform 7">
              <a:extLst>
                <a:ext uri="{FF2B5EF4-FFF2-40B4-BE49-F238E27FC236}">
                  <a16:creationId xmlns:a16="http://schemas.microsoft.com/office/drawing/2014/main" id="{EA60DE68-8114-4B8D-8BED-7D620BBC1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EF50F1DE-D74C-4E9D-9E45-1A4E2AC65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425953"/>
              <a:ext cx="212464" cy="125439"/>
            </a:xfrm>
            <a:custGeom>
              <a:avLst/>
              <a:gdLst>
                <a:gd name="T0" fmla="*/ 0 w 2757"/>
                <a:gd name="T1" fmla="*/ 1626 h 1627"/>
                <a:gd name="T2" fmla="*/ 2756 w 2757"/>
                <a:gd name="T3" fmla="*/ 1626 h 1627"/>
                <a:gd name="T4" fmla="*/ 2756 w 2757"/>
                <a:gd name="T5" fmla="*/ 0 h 1627"/>
                <a:gd name="T6" fmla="*/ 0 w 2757"/>
                <a:gd name="T7" fmla="*/ 0 h 1627"/>
                <a:gd name="T8" fmla="*/ 0 w 2757"/>
                <a:gd name="T9" fmla="*/ 1626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7">
                  <a:moveTo>
                    <a:pt x="0" y="1626"/>
                  </a:moveTo>
                  <a:lnTo>
                    <a:pt x="2756" y="1626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6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Freeform 9">
              <a:extLst>
                <a:ext uri="{FF2B5EF4-FFF2-40B4-BE49-F238E27FC236}">
                  <a16:creationId xmlns:a16="http://schemas.microsoft.com/office/drawing/2014/main" id="{A5B026FA-EB76-4D09-9D3E-ADBB965366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573488"/>
              <a:ext cx="182209" cy="125439"/>
            </a:xfrm>
            <a:custGeom>
              <a:avLst/>
              <a:gdLst>
                <a:gd name="T0" fmla="*/ 2283 w 2363"/>
                <a:gd name="T1" fmla="*/ 210 h 1628"/>
                <a:gd name="T2" fmla="*/ 2283 w 2363"/>
                <a:gd name="T3" fmla="*/ 210 h 1628"/>
                <a:gd name="T4" fmla="*/ 2362 w 2363"/>
                <a:gd name="T5" fmla="*/ 0 h 1628"/>
                <a:gd name="T6" fmla="*/ 0 w 2363"/>
                <a:gd name="T7" fmla="*/ 0 h 1628"/>
                <a:gd name="T8" fmla="*/ 0 w 2363"/>
                <a:gd name="T9" fmla="*/ 1627 h 1628"/>
                <a:gd name="T10" fmla="*/ 1942 w 2363"/>
                <a:gd name="T11" fmla="*/ 1627 h 1628"/>
                <a:gd name="T12" fmla="*/ 2283 w 2363"/>
                <a:gd name="T13" fmla="*/ 21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3" h="1628">
                  <a:moveTo>
                    <a:pt x="2283" y="210"/>
                  </a:moveTo>
                  <a:lnTo>
                    <a:pt x="2283" y="210"/>
                  </a:lnTo>
                  <a:cubicBezTo>
                    <a:pt x="2283" y="131"/>
                    <a:pt x="2336" y="52"/>
                    <a:pt x="23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7"/>
                    <a:pt x="0" y="1627"/>
                    <a:pt x="0" y="1627"/>
                  </a:cubicBezTo>
                  <a:cubicBezTo>
                    <a:pt x="1942" y="1627"/>
                    <a:pt x="1942" y="1627"/>
                    <a:pt x="1942" y="1627"/>
                  </a:cubicBezTo>
                  <a:cubicBezTo>
                    <a:pt x="2073" y="1155"/>
                    <a:pt x="2152" y="682"/>
                    <a:pt x="2283" y="210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BBEB35A3-A344-43C7-A4A8-3EC29B3EF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718983"/>
              <a:ext cx="212464" cy="169971"/>
            </a:xfrm>
            <a:custGeom>
              <a:avLst/>
              <a:gdLst>
                <a:gd name="T0" fmla="*/ 1811 w 2757"/>
                <a:gd name="T1" fmla="*/ 998 h 2206"/>
                <a:gd name="T2" fmla="*/ 1811 w 2757"/>
                <a:gd name="T3" fmla="*/ 998 h 2206"/>
                <a:gd name="T4" fmla="*/ 1732 w 2757"/>
                <a:gd name="T5" fmla="*/ 578 h 2206"/>
                <a:gd name="T6" fmla="*/ 1863 w 2757"/>
                <a:gd name="T7" fmla="*/ 0 h 2206"/>
                <a:gd name="T8" fmla="*/ 0 w 2757"/>
                <a:gd name="T9" fmla="*/ 0 h 2206"/>
                <a:gd name="T10" fmla="*/ 0 w 2757"/>
                <a:gd name="T11" fmla="*/ 1155 h 2206"/>
                <a:gd name="T12" fmla="*/ 2756 w 2757"/>
                <a:gd name="T13" fmla="*/ 2205 h 2206"/>
                <a:gd name="T14" fmla="*/ 2756 w 2757"/>
                <a:gd name="T15" fmla="*/ 2153 h 2206"/>
                <a:gd name="T16" fmla="*/ 1811 w 2757"/>
                <a:gd name="T17" fmla="*/ 998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57" h="2206">
                  <a:moveTo>
                    <a:pt x="1811" y="998"/>
                  </a:moveTo>
                  <a:lnTo>
                    <a:pt x="1811" y="998"/>
                  </a:lnTo>
                  <a:cubicBezTo>
                    <a:pt x="1732" y="866"/>
                    <a:pt x="1679" y="683"/>
                    <a:pt x="1732" y="578"/>
                  </a:cubicBezTo>
                  <a:cubicBezTo>
                    <a:pt x="1758" y="342"/>
                    <a:pt x="1811" y="184"/>
                    <a:pt x="18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2756" y="2205"/>
                    <a:pt x="2756" y="2205"/>
                    <a:pt x="2756" y="2205"/>
                  </a:cubicBezTo>
                  <a:cubicBezTo>
                    <a:pt x="2756" y="2153"/>
                    <a:pt x="2756" y="2153"/>
                    <a:pt x="2756" y="2153"/>
                  </a:cubicBezTo>
                  <a:cubicBezTo>
                    <a:pt x="2467" y="1759"/>
                    <a:pt x="2152" y="1391"/>
                    <a:pt x="1811" y="998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Freeform 11">
              <a:extLst>
                <a:ext uri="{FF2B5EF4-FFF2-40B4-BE49-F238E27FC236}">
                  <a16:creationId xmlns:a16="http://schemas.microsoft.com/office/drawing/2014/main" id="{5EA2EF42-60EC-42D8-AC81-C893AE960F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967" y="1741420"/>
              <a:ext cx="80906" cy="76827"/>
            </a:xfrm>
            <a:custGeom>
              <a:avLst/>
              <a:gdLst>
                <a:gd name="T0" fmla="*/ 866 w 1051"/>
                <a:gd name="T1" fmla="*/ 656 h 998"/>
                <a:gd name="T2" fmla="*/ 866 w 1051"/>
                <a:gd name="T3" fmla="*/ 656 h 998"/>
                <a:gd name="T4" fmla="*/ 1024 w 1051"/>
                <a:gd name="T5" fmla="*/ 315 h 998"/>
                <a:gd name="T6" fmla="*/ 998 w 1051"/>
                <a:gd name="T7" fmla="*/ 105 h 998"/>
                <a:gd name="T8" fmla="*/ 788 w 1051"/>
                <a:gd name="T9" fmla="*/ 0 h 998"/>
                <a:gd name="T10" fmla="*/ 788 w 1051"/>
                <a:gd name="T11" fmla="*/ 0 h 998"/>
                <a:gd name="T12" fmla="*/ 735 w 1051"/>
                <a:gd name="T13" fmla="*/ 0 h 998"/>
                <a:gd name="T14" fmla="*/ 131 w 1051"/>
                <a:gd name="T15" fmla="*/ 105 h 998"/>
                <a:gd name="T16" fmla="*/ 26 w 1051"/>
                <a:gd name="T17" fmla="*/ 184 h 998"/>
                <a:gd name="T18" fmla="*/ 26 w 1051"/>
                <a:gd name="T19" fmla="*/ 341 h 998"/>
                <a:gd name="T20" fmla="*/ 525 w 1051"/>
                <a:gd name="T21" fmla="*/ 971 h 998"/>
                <a:gd name="T22" fmla="*/ 630 w 1051"/>
                <a:gd name="T23" fmla="*/ 997 h 998"/>
                <a:gd name="T24" fmla="*/ 788 w 1051"/>
                <a:gd name="T25" fmla="*/ 892 h 998"/>
                <a:gd name="T26" fmla="*/ 866 w 1051"/>
                <a:gd name="T27" fmla="*/ 656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1" h="998">
                  <a:moveTo>
                    <a:pt x="866" y="656"/>
                  </a:moveTo>
                  <a:lnTo>
                    <a:pt x="866" y="656"/>
                  </a:lnTo>
                  <a:cubicBezTo>
                    <a:pt x="919" y="551"/>
                    <a:pt x="971" y="420"/>
                    <a:pt x="1024" y="315"/>
                  </a:cubicBezTo>
                  <a:cubicBezTo>
                    <a:pt x="1050" y="236"/>
                    <a:pt x="1024" y="184"/>
                    <a:pt x="998" y="105"/>
                  </a:cubicBezTo>
                  <a:cubicBezTo>
                    <a:pt x="945" y="53"/>
                    <a:pt x="866" y="0"/>
                    <a:pt x="788" y="0"/>
                  </a:cubicBezTo>
                  <a:lnTo>
                    <a:pt x="788" y="0"/>
                  </a:lnTo>
                  <a:cubicBezTo>
                    <a:pt x="735" y="0"/>
                    <a:pt x="735" y="0"/>
                    <a:pt x="735" y="0"/>
                  </a:cubicBezTo>
                  <a:cubicBezTo>
                    <a:pt x="551" y="26"/>
                    <a:pt x="341" y="79"/>
                    <a:pt x="131" y="105"/>
                  </a:cubicBezTo>
                  <a:cubicBezTo>
                    <a:pt x="79" y="131"/>
                    <a:pt x="53" y="158"/>
                    <a:pt x="26" y="184"/>
                  </a:cubicBezTo>
                  <a:cubicBezTo>
                    <a:pt x="0" y="236"/>
                    <a:pt x="26" y="315"/>
                    <a:pt x="26" y="341"/>
                  </a:cubicBezTo>
                  <a:cubicBezTo>
                    <a:pt x="131" y="604"/>
                    <a:pt x="315" y="814"/>
                    <a:pt x="525" y="971"/>
                  </a:cubicBezTo>
                  <a:cubicBezTo>
                    <a:pt x="551" y="971"/>
                    <a:pt x="578" y="997"/>
                    <a:pt x="630" y="997"/>
                  </a:cubicBezTo>
                  <a:cubicBezTo>
                    <a:pt x="656" y="997"/>
                    <a:pt x="735" y="997"/>
                    <a:pt x="788" y="892"/>
                  </a:cubicBezTo>
                  <a:cubicBezTo>
                    <a:pt x="814" y="814"/>
                    <a:pt x="840" y="735"/>
                    <a:pt x="866" y="656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Freeform 12">
              <a:extLst>
                <a:ext uri="{FF2B5EF4-FFF2-40B4-BE49-F238E27FC236}">
                  <a16:creationId xmlns:a16="http://schemas.microsoft.com/office/drawing/2014/main" id="{EA9B73B9-16FB-45A5-8D1A-632F88D2A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103" y="1613941"/>
              <a:ext cx="77167" cy="78867"/>
            </a:xfrm>
            <a:custGeom>
              <a:avLst/>
              <a:gdLst>
                <a:gd name="T0" fmla="*/ 105 w 999"/>
                <a:gd name="T1" fmla="*/ 630 h 1024"/>
                <a:gd name="T2" fmla="*/ 105 w 999"/>
                <a:gd name="T3" fmla="*/ 630 h 1024"/>
                <a:gd name="T4" fmla="*/ 289 w 999"/>
                <a:gd name="T5" fmla="*/ 787 h 1024"/>
                <a:gd name="T6" fmla="*/ 578 w 999"/>
                <a:gd name="T7" fmla="*/ 997 h 1024"/>
                <a:gd name="T8" fmla="*/ 735 w 999"/>
                <a:gd name="T9" fmla="*/ 1023 h 1024"/>
                <a:gd name="T10" fmla="*/ 971 w 999"/>
                <a:gd name="T11" fmla="*/ 787 h 1024"/>
                <a:gd name="T12" fmla="*/ 998 w 999"/>
                <a:gd name="T13" fmla="*/ 498 h 1024"/>
                <a:gd name="T14" fmla="*/ 998 w 999"/>
                <a:gd name="T15" fmla="*/ 262 h 1024"/>
                <a:gd name="T16" fmla="*/ 998 w 999"/>
                <a:gd name="T17" fmla="*/ 262 h 1024"/>
                <a:gd name="T18" fmla="*/ 998 w 999"/>
                <a:gd name="T19" fmla="*/ 236 h 1024"/>
                <a:gd name="T20" fmla="*/ 971 w 999"/>
                <a:gd name="T21" fmla="*/ 78 h 1024"/>
                <a:gd name="T22" fmla="*/ 788 w 999"/>
                <a:gd name="T23" fmla="*/ 26 h 1024"/>
                <a:gd name="T24" fmla="*/ 79 w 999"/>
                <a:gd name="T25" fmla="*/ 367 h 1024"/>
                <a:gd name="T26" fmla="*/ 26 w 999"/>
                <a:gd name="T27" fmla="*/ 498 h 1024"/>
                <a:gd name="T28" fmla="*/ 105 w 999"/>
                <a:gd name="T29" fmla="*/ 63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9" h="1024">
                  <a:moveTo>
                    <a:pt x="105" y="630"/>
                  </a:moveTo>
                  <a:lnTo>
                    <a:pt x="105" y="630"/>
                  </a:lnTo>
                  <a:cubicBezTo>
                    <a:pt x="158" y="682"/>
                    <a:pt x="236" y="735"/>
                    <a:pt x="289" y="787"/>
                  </a:cubicBezTo>
                  <a:cubicBezTo>
                    <a:pt x="394" y="840"/>
                    <a:pt x="499" y="918"/>
                    <a:pt x="578" y="997"/>
                  </a:cubicBezTo>
                  <a:cubicBezTo>
                    <a:pt x="630" y="1023"/>
                    <a:pt x="683" y="1023"/>
                    <a:pt x="735" y="1023"/>
                  </a:cubicBezTo>
                  <a:cubicBezTo>
                    <a:pt x="866" y="1023"/>
                    <a:pt x="945" y="944"/>
                    <a:pt x="971" y="787"/>
                  </a:cubicBezTo>
                  <a:cubicBezTo>
                    <a:pt x="971" y="682"/>
                    <a:pt x="971" y="603"/>
                    <a:pt x="998" y="498"/>
                  </a:cubicBezTo>
                  <a:cubicBezTo>
                    <a:pt x="998" y="262"/>
                    <a:pt x="998" y="262"/>
                    <a:pt x="998" y="262"/>
                  </a:cubicBezTo>
                  <a:lnTo>
                    <a:pt x="998" y="262"/>
                  </a:lnTo>
                  <a:lnTo>
                    <a:pt x="998" y="236"/>
                  </a:lnTo>
                  <a:cubicBezTo>
                    <a:pt x="998" y="157"/>
                    <a:pt x="998" y="105"/>
                    <a:pt x="971" y="78"/>
                  </a:cubicBezTo>
                  <a:cubicBezTo>
                    <a:pt x="945" y="52"/>
                    <a:pt x="893" y="0"/>
                    <a:pt x="788" y="26"/>
                  </a:cubicBezTo>
                  <a:cubicBezTo>
                    <a:pt x="499" y="78"/>
                    <a:pt x="263" y="183"/>
                    <a:pt x="79" y="367"/>
                  </a:cubicBezTo>
                  <a:cubicBezTo>
                    <a:pt x="79" y="393"/>
                    <a:pt x="0" y="420"/>
                    <a:pt x="26" y="498"/>
                  </a:cubicBezTo>
                  <a:cubicBezTo>
                    <a:pt x="26" y="551"/>
                    <a:pt x="53" y="603"/>
                    <a:pt x="105" y="63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Freeform 13">
              <a:extLst>
                <a:ext uri="{FF2B5EF4-FFF2-40B4-BE49-F238E27FC236}">
                  <a16:creationId xmlns:a16="http://schemas.microsoft.com/office/drawing/2014/main" id="{5EE2956F-37C9-483F-9972-B8D2B4C45D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848" y="1664593"/>
              <a:ext cx="77167" cy="78867"/>
            </a:xfrm>
            <a:custGeom>
              <a:avLst/>
              <a:gdLst>
                <a:gd name="T0" fmla="*/ 237 w 999"/>
                <a:gd name="T1" fmla="*/ 1023 h 1024"/>
                <a:gd name="T2" fmla="*/ 237 w 999"/>
                <a:gd name="T3" fmla="*/ 1023 h 1024"/>
                <a:gd name="T4" fmla="*/ 499 w 999"/>
                <a:gd name="T5" fmla="*/ 945 h 1024"/>
                <a:gd name="T6" fmla="*/ 788 w 999"/>
                <a:gd name="T7" fmla="*/ 866 h 1024"/>
                <a:gd name="T8" fmla="*/ 972 w 999"/>
                <a:gd name="T9" fmla="*/ 682 h 1024"/>
                <a:gd name="T10" fmla="*/ 893 w 999"/>
                <a:gd name="T11" fmla="*/ 446 h 1024"/>
                <a:gd name="T12" fmla="*/ 630 w 999"/>
                <a:gd name="T13" fmla="*/ 210 h 1024"/>
                <a:gd name="T14" fmla="*/ 447 w 999"/>
                <a:gd name="T15" fmla="*/ 52 h 1024"/>
                <a:gd name="T16" fmla="*/ 315 w 999"/>
                <a:gd name="T17" fmla="*/ 0 h 1024"/>
                <a:gd name="T18" fmla="*/ 184 w 999"/>
                <a:gd name="T19" fmla="*/ 105 h 1024"/>
                <a:gd name="T20" fmla="*/ 0 w 999"/>
                <a:gd name="T21" fmla="*/ 761 h 1024"/>
                <a:gd name="T22" fmla="*/ 0 w 999"/>
                <a:gd name="T23" fmla="*/ 787 h 1024"/>
                <a:gd name="T24" fmla="*/ 0 w 999"/>
                <a:gd name="T25" fmla="*/ 840 h 1024"/>
                <a:gd name="T26" fmla="*/ 53 w 999"/>
                <a:gd name="T27" fmla="*/ 971 h 1024"/>
                <a:gd name="T28" fmla="*/ 158 w 999"/>
                <a:gd name="T29" fmla="*/ 1023 h 1024"/>
                <a:gd name="T30" fmla="*/ 237 w 999"/>
                <a:gd name="T31" fmla="*/ 10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1024">
                  <a:moveTo>
                    <a:pt x="237" y="1023"/>
                  </a:moveTo>
                  <a:lnTo>
                    <a:pt x="237" y="1023"/>
                  </a:lnTo>
                  <a:cubicBezTo>
                    <a:pt x="315" y="997"/>
                    <a:pt x="394" y="971"/>
                    <a:pt x="499" y="945"/>
                  </a:cubicBezTo>
                  <a:cubicBezTo>
                    <a:pt x="604" y="918"/>
                    <a:pt x="683" y="892"/>
                    <a:pt x="788" y="866"/>
                  </a:cubicBezTo>
                  <a:cubicBezTo>
                    <a:pt x="893" y="813"/>
                    <a:pt x="945" y="761"/>
                    <a:pt x="972" y="682"/>
                  </a:cubicBezTo>
                  <a:cubicBezTo>
                    <a:pt x="998" y="603"/>
                    <a:pt x="945" y="498"/>
                    <a:pt x="893" y="446"/>
                  </a:cubicBezTo>
                  <a:cubicBezTo>
                    <a:pt x="814" y="367"/>
                    <a:pt x="709" y="288"/>
                    <a:pt x="630" y="210"/>
                  </a:cubicBezTo>
                  <a:cubicBezTo>
                    <a:pt x="578" y="157"/>
                    <a:pt x="499" y="105"/>
                    <a:pt x="447" y="52"/>
                  </a:cubicBezTo>
                  <a:cubicBezTo>
                    <a:pt x="420" y="26"/>
                    <a:pt x="368" y="0"/>
                    <a:pt x="315" y="0"/>
                  </a:cubicBezTo>
                  <a:cubicBezTo>
                    <a:pt x="263" y="0"/>
                    <a:pt x="210" y="26"/>
                    <a:pt x="184" y="105"/>
                  </a:cubicBezTo>
                  <a:cubicBezTo>
                    <a:pt x="53" y="315"/>
                    <a:pt x="0" y="525"/>
                    <a:pt x="0" y="761"/>
                  </a:cubicBezTo>
                  <a:cubicBezTo>
                    <a:pt x="0" y="787"/>
                    <a:pt x="0" y="787"/>
                    <a:pt x="0" y="787"/>
                  </a:cubicBezTo>
                  <a:cubicBezTo>
                    <a:pt x="0" y="813"/>
                    <a:pt x="0" y="813"/>
                    <a:pt x="0" y="840"/>
                  </a:cubicBezTo>
                  <a:cubicBezTo>
                    <a:pt x="0" y="866"/>
                    <a:pt x="0" y="945"/>
                    <a:pt x="53" y="971"/>
                  </a:cubicBezTo>
                  <a:cubicBezTo>
                    <a:pt x="79" y="1023"/>
                    <a:pt x="105" y="1023"/>
                    <a:pt x="158" y="1023"/>
                  </a:cubicBezTo>
                  <a:cubicBezTo>
                    <a:pt x="184" y="1023"/>
                    <a:pt x="210" y="1023"/>
                    <a:pt x="237" y="1023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Freeform 14">
              <a:extLst>
                <a:ext uri="{FF2B5EF4-FFF2-40B4-BE49-F238E27FC236}">
                  <a16:creationId xmlns:a16="http://schemas.microsoft.com/office/drawing/2014/main" id="{9AE188AB-44AC-44AB-A097-75A32095AD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049" y="1615981"/>
              <a:ext cx="77167" cy="76827"/>
            </a:xfrm>
            <a:custGeom>
              <a:avLst/>
              <a:gdLst>
                <a:gd name="T0" fmla="*/ 53 w 999"/>
                <a:gd name="T1" fmla="*/ 787 h 998"/>
                <a:gd name="T2" fmla="*/ 53 w 999"/>
                <a:gd name="T3" fmla="*/ 787 h 998"/>
                <a:gd name="T4" fmla="*/ 289 w 999"/>
                <a:gd name="T5" fmla="*/ 997 h 998"/>
                <a:gd name="T6" fmla="*/ 289 w 999"/>
                <a:gd name="T7" fmla="*/ 997 h 998"/>
                <a:gd name="T8" fmla="*/ 315 w 999"/>
                <a:gd name="T9" fmla="*/ 997 h 998"/>
                <a:gd name="T10" fmla="*/ 420 w 999"/>
                <a:gd name="T11" fmla="*/ 971 h 998"/>
                <a:gd name="T12" fmla="*/ 709 w 999"/>
                <a:gd name="T13" fmla="*/ 761 h 998"/>
                <a:gd name="T14" fmla="*/ 919 w 999"/>
                <a:gd name="T15" fmla="*/ 604 h 998"/>
                <a:gd name="T16" fmla="*/ 998 w 999"/>
                <a:gd name="T17" fmla="*/ 472 h 998"/>
                <a:gd name="T18" fmla="*/ 945 w 999"/>
                <a:gd name="T19" fmla="*/ 341 h 998"/>
                <a:gd name="T20" fmla="*/ 210 w 999"/>
                <a:gd name="T21" fmla="*/ 0 h 998"/>
                <a:gd name="T22" fmla="*/ 158 w 999"/>
                <a:gd name="T23" fmla="*/ 0 h 998"/>
                <a:gd name="T24" fmla="*/ 53 w 999"/>
                <a:gd name="T25" fmla="*/ 52 h 998"/>
                <a:gd name="T26" fmla="*/ 0 w 999"/>
                <a:gd name="T27" fmla="*/ 184 h 998"/>
                <a:gd name="T28" fmla="*/ 27 w 999"/>
                <a:gd name="T29" fmla="*/ 446 h 998"/>
                <a:gd name="T30" fmla="*/ 53 w 999"/>
                <a:gd name="T31" fmla="*/ 787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998">
                  <a:moveTo>
                    <a:pt x="53" y="787"/>
                  </a:moveTo>
                  <a:lnTo>
                    <a:pt x="53" y="787"/>
                  </a:lnTo>
                  <a:cubicBezTo>
                    <a:pt x="53" y="918"/>
                    <a:pt x="158" y="997"/>
                    <a:pt x="289" y="997"/>
                  </a:cubicBezTo>
                  <a:lnTo>
                    <a:pt x="289" y="997"/>
                  </a:lnTo>
                  <a:cubicBezTo>
                    <a:pt x="315" y="997"/>
                    <a:pt x="315" y="997"/>
                    <a:pt x="315" y="997"/>
                  </a:cubicBezTo>
                  <a:cubicBezTo>
                    <a:pt x="342" y="997"/>
                    <a:pt x="368" y="997"/>
                    <a:pt x="420" y="971"/>
                  </a:cubicBezTo>
                  <a:cubicBezTo>
                    <a:pt x="499" y="892"/>
                    <a:pt x="604" y="840"/>
                    <a:pt x="709" y="761"/>
                  </a:cubicBezTo>
                  <a:cubicBezTo>
                    <a:pt x="762" y="709"/>
                    <a:pt x="840" y="656"/>
                    <a:pt x="919" y="604"/>
                  </a:cubicBezTo>
                  <a:cubicBezTo>
                    <a:pt x="972" y="551"/>
                    <a:pt x="998" y="525"/>
                    <a:pt x="998" y="472"/>
                  </a:cubicBezTo>
                  <a:cubicBezTo>
                    <a:pt x="998" y="446"/>
                    <a:pt x="998" y="394"/>
                    <a:pt x="945" y="341"/>
                  </a:cubicBezTo>
                  <a:cubicBezTo>
                    <a:pt x="735" y="157"/>
                    <a:pt x="473" y="52"/>
                    <a:pt x="210" y="0"/>
                  </a:cubicBezTo>
                  <a:cubicBezTo>
                    <a:pt x="184" y="0"/>
                    <a:pt x="184" y="0"/>
                    <a:pt x="158" y="0"/>
                  </a:cubicBezTo>
                  <a:cubicBezTo>
                    <a:pt x="132" y="0"/>
                    <a:pt x="79" y="0"/>
                    <a:pt x="53" y="52"/>
                  </a:cubicBezTo>
                  <a:cubicBezTo>
                    <a:pt x="27" y="79"/>
                    <a:pt x="0" y="131"/>
                    <a:pt x="0" y="184"/>
                  </a:cubicBezTo>
                  <a:cubicBezTo>
                    <a:pt x="27" y="262"/>
                    <a:pt x="27" y="367"/>
                    <a:pt x="27" y="446"/>
                  </a:cubicBezTo>
                  <a:cubicBezTo>
                    <a:pt x="27" y="551"/>
                    <a:pt x="27" y="682"/>
                    <a:pt x="53" y="787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Freeform 15">
              <a:extLst>
                <a:ext uri="{FF2B5EF4-FFF2-40B4-BE49-F238E27FC236}">
                  <a16:creationId xmlns:a16="http://schemas.microsoft.com/office/drawing/2014/main" id="{FCBAF3FE-3CDF-4303-8B29-BCE8547B59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834" y="1698927"/>
              <a:ext cx="52691" cy="52691"/>
            </a:xfrm>
            <a:custGeom>
              <a:avLst/>
              <a:gdLst>
                <a:gd name="T0" fmla="*/ 0 w 683"/>
                <a:gd name="T1" fmla="*/ 341 h 683"/>
                <a:gd name="T2" fmla="*/ 0 w 683"/>
                <a:gd name="T3" fmla="*/ 341 h 683"/>
                <a:gd name="T4" fmla="*/ 341 w 683"/>
                <a:gd name="T5" fmla="*/ 682 h 683"/>
                <a:gd name="T6" fmla="*/ 682 w 683"/>
                <a:gd name="T7" fmla="*/ 341 h 683"/>
                <a:gd name="T8" fmla="*/ 341 w 683"/>
                <a:gd name="T9" fmla="*/ 0 h 683"/>
                <a:gd name="T10" fmla="*/ 0 w 683"/>
                <a:gd name="T11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3" h="683">
                  <a:moveTo>
                    <a:pt x="0" y="341"/>
                  </a:moveTo>
                  <a:lnTo>
                    <a:pt x="0" y="341"/>
                  </a:lnTo>
                  <a:cubicBezTo>
                    <a:pt x="0" y="551"/>
                    <a:pt x="157" y="682"/>
                    <a:pt x="341" y="682"/>
                  </a:cubicBezTo>
                  <a:cubicBezTo>
                    <a:pt x="551" y="682"/>
                    <a:pt x="682" y="551"/>
                    <a:pt x="682" y="341"/>
                  </a:cubicBezTo>
                  <a:cubicBezTo>
                    <a:pt x="682" y="157"/>
                    <a:pt x="551" y="0"/>
                    <a:pt x="341" y="0"/>
                  </a:cubicBezTo>
                  <a:cubicBezTo>
                    <a:pt x="157" y="0"/>
                    <a:pt x="0" y="157"/>
                    <a:pt x="0" y="34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6" name="Freeform 16">
              <a:extLst>
                <a:ext uri="{FF2B5EF4-FFF2-40B4-BE49-F238E27FC236}">
                  <a16:creationId xmlns:a16="http://schemas.microsoft.com/office/drawing/2014/main" id="{E4081626-BF69-4B79-A7B1-AA06A296B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304" y="1664593"/>
              <a:ext cx="77167" cy="78867"/>
            </a:xfrm>
            <a:custGeom>
              <a:avLst/>
              <a:gdLst>
                <a:gd name="T0" fmla="*/ 683 w 999"/>
                <a:gd name="T1" fmla="*/ 0 h 1024"/>
                <a:gd name="T2" fmla="*/ 683 w 999"/>
                <a:gd name="T3" fmla="*/ 0 h 1024"/>
                <a:gd name="T4" fmla="*/ 551 w 999"/>
                <a:gd name="T5" fmla="*/ 52 h 1024"/>
                <a:gd name="T6" fmla="*/ 131 w 999"/>
                <a:gd name="T7" fmla="*/ 420 h 1024"/>
                <a:gd name="T8" fmla="*/ 53 w 999"/>
                <a:gd name="T9" fmla="*/ 682 h 1024"/>
                <a:gd name="T10" fmla="*/ 236 w 999"/>
                <a:gd name="T11" fmla="*/ 866 h 1024"/>
                <a:gd name="T12" fmla="*/ 525 w 999"/>
                <a:gd name="T13" fmla="*/ 945 h 1024"/>
                <a:gd name="T14" fmla="*/ 709 w 999"/>
                <a:gd name="T15" fmla="*/ 997 h 1024"/>
                <a:gd name="T16" fmla="*/ 840 w 999"/>
                <a:gd name="T17" fmla="*/ 1023 h 1024"/>
                <a:gd name="T18" fmla="*/ 840 w 999"/>
                <a:gd name="T19" fmla="*/ 1023 h 1024"/>
                <a:gd name="T20" fmla="*/ 945 w 999"/>
                <a:gd name="T21" fmla="*/ 971 h 1024"/>
                <a:gd name="T22" fmla="*/ 998 w 999"/>
                <a:gd name="T23" fmla="*/ 708 h 1024"/>
                <a:gd name="T24" fmla="*/ 840 w 999"/>
                <a:gd name="T25" fmla="*/ 105 h 1024"/>
                <a:gd name="T26" fmla="*/ 683 w 999"/>
                <a:gd name="T27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9" h="1024">
                  <a:moveTo>
                    <a:pt x="683" y="0"/>
                  </a:moveTo>
                  <a:lnTo>
                    <a:pt x="683" y="0"/>
                  </a:lnTo>
                  <a:cubicBezTo>
                    <a:pt x="630" y="0"/>
                    <a:pt x="578" y="26"/>
                    <a:pt x="551" y="52"/>
                  </a:cubicBezTo>
                  <a:cubicBezTo>
                    <a:pt x="420" y="184"/>
                    <a:pt x="289" y="315"/>
                    <a:pt x="131" y="420"/>
                  </a:cubicBezTo>
                  <a:cubicBezTo>
                    <a:pt x="105" y="446"/>
                    <a:pt x="0" y="551"/>
                    <a:pt x="53" y="682"/>
                  </a:cubicBezTo>
                  <a:cubicBezTo>
                    <a:pt x="79" y="813"/>
                    <a:pt x="184" y="840"/>
                    <a:pt x="236" y="866"/>
                  </a:cubicBezTo>
                  <a:cubicBezTo>
                    <a:pt x="341" y="892"/>
                    <a:pt x="446" y="918"/>
                    <a:pt x="525" y="945"/>
                  </a:cubicBezTo>
                  <a:cubicBezTo>
                    <a:pt x="709" y="997"/>
                    <a:pt x="709" y="997"/>
                    <a:pt x="709" y="997"/>
                  </a:cubicBezTo>
                  <a:cubicBezTo>
                    <a:pt x="761" y="1023"/>
                    <a:pt x="788" y="1023"/>
                    <a:pt x="840" y="1023"/>
                  </a:cubicBezTo>
                  <a:lnTo>
                    <a:pt x="840" y="1023"/>
                  </a:lnTo>
                  <a:cubicBezTo>
                    <a:pt x="893" y="1023"/>
                    <a:pt x="919" y="997"/>
                    <a:pt x="945" y="971"/>
                  </a:cubicBezTo>
                  <a:cubicBezTo>
                    <a:pt x="998" y="918"/>
                    <a:pt x="998" y="840"/>
                    <a:pt x="998" y="708"/>
                  </a:cubicBezTo>
                  <a:cubicBezTo>
                    <a:pt x="998" y="525"/>
                    <a:pt x="945" y="315"/>
                    <a:pt x="840" y="105"/>
                  </a:cubicBezTo>
                  <a:cubicBezTo>
                    <a:pt x="788" y="26"/>
                    <a:pt x="735" y="0"/>
                    <a:pt x="683" y="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7" name="Freeform 17">
              <a:extLst>
                <a:ext uri="{FF2B5EF4-FFF2-40B4-BE49-F238E27FC236}">
                  <a16:creationId xmlns:a16="http://schemas.microsoft.com/office/drawing/2014/main" id="{1092E948-DFE1-4126-8704-88863EE9E9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438" y="1761476"/>
              <a:ext cx="91105" cy="75127"/>
            </a:xfrm>
            <a:custGeom>
              <a:avLst/>
              <a:gdLst>
                <a:gd name="T0" fmla="*/ 1024 w 1183"/>
                <a:gd name="T1" fmla="*/ 552 h 973"/>
                <a:gd name="T2" fmla="*/ 1024 w 1183"/>
                <a:gd name="T3" fmla="*/ 552 h 973"/>
                <a:gd name="T4" fmla="*/ 788 w 1183"/>
                <a:gd name="T5" fmla="*/ 132 h 973"/>
                <a:gd name="T6" fmla="*/ 578 w 1183"/>
                <a:gd name="T7" fmla="*/ 0 h 973"/>
                <a:gd name="T8" fmla="*/ 394 w 1183"/>
                <a:gd name="T9" fmla="*/ 132 h 973"/>
                <a:gd name="T10" fmla="*/ 158 w 1183"/>
                <a:gd name="T11" fmla="*/ 552 h 973"/>
                <a:gd name="T12" fmla="*/ 79 w 1183"/>
                <a:gd name="T13" fmla="*/ 709 h 973"/>
                <a:gd name="T14" fmla="*/ 0 w 1183"/>
                <a:gd name="T15" fmla="*/ 840 h 973"/>
                <a:gd name="T16" fmla="*/ 132 w 1183"/>
                <a:gd name="T17" fmla="*/ 893 h 973"/>
                <a:gd name="T18" fmla="*/ 604 w 1183"/>
                <a:gd name="T19" fmla="*/ 972 h 973"/>
                <a:gd name="T20" fmla="*/ 1050 w 1183"/>
                <a:gd name="T21" fmla="*/ 893 h 973"/>
                <a:gd name="T22" fmla="*/ 1182 w 1183"/>
                <a:gd name="T23" fmla="*/ 840 h 973"/>
                <a:gd name="T24" fmla="*/ 1129 w 1183"/>
                <a:gd name="T25" fmla="*/ 709 h 973"/>
                <a:gd name="T26" fmla="*/ 1024 w 1183"/>
                <a:gd name="T27" fmla="*/ 552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3" h="973">
                  <a:moveTo>
                    <a:pt x="1024" y="552"/>
                  </a:moveTo>
                  <a:lnTo>
                    <a:pt x="1024" y="552"/>
                  </a:lnTo>
                  <a:cubicBezTo>
                    <a:pt x="945" y="420"/>
                    <a:pt x="867" y="263"/>
                    <a:pt x="788" y="132"/>
                  </a:cubicBezTo>
                  <a:cubicBezTo>
                    <a:pt x="762" y="53"/>
                    <a:pt x="683" y="0"/>
                    <a:pt x="578" y="0"/>
                  </a:cubicBezTo>
                  <a:cubicBezTo>
                    <a:pt x="499" y="0"/>
                    <a:pt x="447" y="53"/>
                    <a:pt x="394" y="132"/>
                  </a:cubicBezTo>
                  <a:cubicBezTo>
                    <a:pt x="315" y="263"/>
                    <a:pt x="237" y="394"/>
                    <a:pt x="158" y="552"/>
                  </a:cubicBezTo>
                  <a:cubicBezTo>
                    <a:pt x="132" y="604"/>
                    <a:pt x="105" y="657"/>
                    <a:pt x="79" y="709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32" y="893"/>
                    <a:pt x="132" y="893"/>
                    <a:pt x="132" y="893"/>
                  </a:cubicBezTo>
                  <a:cubicBezTo>
                    <a:pt x="315" y="945"/>
                    <a:pt x="447" y="972"/>
                    <a:pt x="604" y="972"/>
                  </a:cubicBezTo>
                  <a:cubicBezTo>
                    <a:pt x="762" y="972"/>
                    <a:pt x="893" y="945"/>
                    <a:pt x="1050" y="893"/>
                  </a:cubicBezTo>
                  <a:cubicBezTo>
                    <a:pt x="1182" y="840"/>
                    <a:pt x="1182" y="840"/>
                    <a:pt x="1182" y="840"/>
                  </a:cubicBezTo>
                  <a:cubicBezTo>
                    <a:pt x="1129" y="709"/>
                    <a:pt x="1129" y="709"/>
                    <a:pt x="1129" y="709"/>
                  </a:cubicBezTo>
                  <a:cubicBezTo>
                    <a:pt x="1077" y="657"/>
                    <a:pt x="1050" y="604"/>
                    <a:pt x="1024" y="552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8" name="Freeform 18">
              <a:extLst>
                <a:ext uri="{FF2B5EF4-FFF2-40B4-BE49-F238E27FC236}">
                  <a16:creationId xmlns:a16="http://schemas.microsoft.com/office/drawing/2014/main" id="{1A6E4ECD-F8DA-42E6-BF96-F0137F09C5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370" y="1486463"/>
              <a:ext cx="473539" cy="457223"/>
            </a:xfrm>
            <a:custGeom>
              <a:avLst/>
              <a:gdLst>
                <a:gd name="T0" fmla="*/ 6116 w 6143"/>
                <a:gd name="T1" fmla="*/ 3569 h 5933"/>
                <a:gd name="T2" fmla="*/ 5302 w 6143"/>
                <a:gd name="T3" fmla="*/ 1024 h 5933"/>
                <a:gd name="T4" fmla="*/ 2835 w 6143"/>
                <a:gd name="T5" fmla="*/ 79 h 5933"/>
                <a:gd name="T6" fmla="*/ 525 w 6143"/>
                <a:gd name="T7" fmla="*/ 1418 h 5933"/>
                <a:gd name="T8" fmla="*/ 131 w 6143"/>
                <a:gd name="T9" fmla="*/ 3989 h 5933"/>
                <a:gd name="T10" fmla="*/ 1942 w 6143"/>
                <a:gd name="T11" fmla="*/ 5932 h 5933"/>
                <a:gd name="T12" fmla="*/ 4226 w 6143"/>
                <a:gd name="T13" fmla="*/ 5932 h 5933"/>
                <a:gd name="T14" fmla="*/ 4751 w 6143"/>
                <a:gd name="T15" fmla="*/ 5538 h 5933"/>
                <a:gd name="T16" fmla="*/ 6116 w 6143"/>
                <a:gd name="T17" fmla="*/ 3569 h 5933"/>
                <a:gd name="T18" fmla="*/ 5302 w 6143"/>
                <a:gd name="T19" fmla="*/ 3596 h 5933"/>
                <a:gd name="T20" fmla="*/ 4961 w 6143"/>
                <a:gd name="T21" fmla="*/ 3622 h 5933"/>
                <a:gd name="T22" fmla="*/ 4620 w 6143"/>
                <a:gd name="T23" fmla="*/ 3674 h 5933"/>
                <a:gd name="T24" fmla="*/ 3937 w 6143"/>
                <a:gd name="T25" fmla="*/ 4646 h 5933"/>
                <a:gd name="T26" fmla="*/ 4121 w 6143"/>
                <a:gd name="T27" fmla="*/ 4961 h 5933"/>
                <a:gd name="T28" fmla="*/ 3911 w 6143"/>
                <a:gd name="T29" fmla="*/ 5092 h 5933"/>
                <a:gd name="T30" fmla="*/ 3753 w 6143"/>
                <a:gd name="T31" fmla="*/ 4751 h 5933"/>
                <a:gd name="T32" fmla="*/ 2625 w 6143"/>
                <a:gd name="T33" fmla="*/ 4672 h 5933"/>
                <a:gd name="T34" fmla="*/ 2310 w 6143"/>
                <a:gd name="T35" fmla="*/ 4987 h 5933"/>
                <a:gd name="T36" fmla="*/ 2073 w 6143"/>
                <a:gd name="T37" fmla="*/ 5118 h 5933"/>
                <a:gd name="T38" fmla="*/ 2152 w 6143"/>
                <a:gd name="T39" fmla="*/ 4751 h 5933"/>
                <a:gd name="T40" fmla="*/ 2178 w 6143"/>
                <a:gd name="T41" fmla="*/ 4462 h 5933"/>
                <a:gd name="T42" fmla="*/ 1365 w 6143"/>
                <a:gd name="T43" fmla="*/ 3569 h 5933"/>
                <a:gd name="T44" fmla="*/ 1023 w 6143"/>
                <a:gd name="T45" fmla="*/ 3674 h 5933"/>
                <a:gd name="T46" fmla="*/ 971 w 6143"/>
                <a:gd name="T47" fmla="*/ 3438 h 5933"/>
                <a:gd name="T48" fmla="*/ 1443 w 6143"/>
                <a:gd name="T49" fmla="*/ 3176 h 5933"/>
                <a:gd name="T50" fmla="*/ 1601 w 6143"/>
                <a:gd name="T51" fmla="*/ 2047 h 5933"/>
                <a:gd name="T52" fmla="*/ 1312 w 6143"/>
                <a:gd name="T53" fmla="*/ 1837 h 5933"/>
                <a:gd name="T54" fmla="*/ 1470 w 6143"/>
                <a:gd name="T55" fmla="*/ 1627 h 5933"/>
                <a:gd name="T56" fmla="*/ 1706 w 6143"/>
                <a:gd name="T57" fmla="*/ 1890 h 5933"/>
                <a:gd name="T58" fmla="*/ 2808 w 6143"/>
                <a:gd name="T59" fmla="*/ 1470 h 5933"/>
                <a:gd name="T60" fmla="*/ 2940 w 6143"/>
                <a:gd name="T61" fmla="*/ 998 h 5933"/>
                <a:gd name="T62" fmla="*/ 3123 w 6143"/>
                <a:gd name="T63" fmla="*/ 840 h 5933"/>
                <a:gd name="T64" fmla="*/ 3176 w 6143"/>
                <a:gd name="T65" fmla="*/ 1260 h 5933"/>
                <a:gd name="T66" fmla="*/ 4173 w 6143"/>
                <a:gd name="T67" fmla="*/ 1864 h 5933"/>
                <a:gd name="T68" fmla="*/ 4620 w 6143"/>
                <a:gd name="T69" fmla="*/ 1680 h 5933"/>
                <a:gd name="T70" fmla="*/ 4882 w 6143"/>
                <a:gd name="T71" fmla="*/ 1732 h 5933"/>
                <a:gd name="T72" fmla="*/ 4541 w 6143"/>
                <a:gd name="T73" fmla="*/ 2021 h 5933"/>
                <a:gd name="T74" fmla="*/ 4698 w 6143"/>
                <a:gd name="T75" fmla="*/ 3228 h 5933"/>
                <a:gd name="T76" fmla="*/ 5066 w 6143"/>
                <a:gd name="T77" fmla="*/ 3438 h 5933"/>
                <a:gd name="T78" fmla="*/ 5302 w 6143"/>
                <a:gd name="T79" fmla="*/ 3596 h 5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43" h="5933">
                  <a:moveTo>
                    <a:pt x="6116" y="3569"/>
                  </a:moveTo>
                  <a:lnTo>
                    <a:pt x="6116" y="3569"/>
                  </a:lnTo>
                  <a:cubicBezTo>
                    <a:pt x="5932" y="2861"/>
                    <a:pt x="5775" y="2126"/>
                    <a:pt x="5617" y="1391"/>
                  </a:cubicBezTo>
                  <a:cubicBezTo>
                    <a:pt x="5565" y="1234"/>
                    <a:pt x="5460" y="1103"/>
                    <a:pt x="5302" y="1024"/>
                  </a:cubicBezTo>
                  <a:cubicBezTo>
                    <a:pt x="4646" y="709"/>
                    <a:pt x="3990" y="394"/>
                    <a:pt x="3307" y="79"/>
                  </a:cubicBezTo>
                  <a:cubicBezTo>
                    <a:pt x="3150" y="0"/>
                    <a:pt x="2992" y="0"/>
                    <a:pt x="2835" y="79"/>
                  </a:cubicBezTo>
                  <a:cubicBezTo>
                    <a:pt x="2178" y="394"/>
                    <a:pt x="1522" y="709"/>
                    <a:pt x="866" y="1024"/>
                  </a:cubicBezTo>
                  <a:cubicBezTo>
                    <a:pt x="682" y="1103"/>
                    <a:pt x="577" y="1234"/>
                    <a:pt x="525" y="1418"/>
                  </a:cubicBezTo>
                  <a:cubicBezTo>
                    <a:pt x="367" y="2126"/>
                    <a:pt x="210" y="2861"/>
                    <a:pt x="52" y="3569"/>
                  </a:cubicBezTo>
                  <a:cubicBezTo>
                    <a:pt x="0" y="3727"/>
                    <a:pt x="26" y="3858"/>
                    <a:pt x="131" y="3989"/>
                  </a:cubicBezTo>
                  <a:cubicBezTo>
                    <a:pt x="603" y="4567"/>
                    <a:pt x="1076" y="5171"/>
                    <a:pt x="1548" y="5748"/>
                  </a:cubicBezTo>
                  <a:cubicBezTo>
                    <a:pt x="1653" y="5879"/>
                    <a:pt x="1785" y="5932"/>
                    <a:pt x="1942" y="5932"/>
                  </a:cubicBezTo>
                  <a:cubicBezTo>
                    <a:pt x="2336" y="5932"/>
                    <a:pt x="2703" y="5932"/>
                    <a:pt x="3071" y="5932"/>
                  </a:cubicBezTo>
                  <a:cubicBezTo>
                    <a:pt x="3465" y="5932"/>
                    <a:pt x="3832" y="5932"/>
                    <a:pt x="4226" y="5932"/>
                  </a:cubicBezTo>
                  <a:cubicBezTo>
                    <a:pt x="4383" y="5932"/>
                    <a:pt x="4488" y="5879"/>
                    <a:pt x="4593" y="5748"/>
                  </a:cubicBezTo>
                  <a:cubicBezTo>
                    <a:pt x="4646" y="5696"/>
                    <a:pt x="4698" y="5617"/>
                    <a:pt x="4751" y="5538"/>
                  </a:cubicBezTo>
                  <a:cubicBezTo>
                    <a:pt x="5171" y="5013"/>
                    <a:pt x="5591" y="4514"/>
                    <a:pt x="6011" y="3989"/>
                  </a:cubicBezTo>
                  <a:cubicBezTo>
                    <a:pt x="6116" y="3858"/>
                    <a:pt x="6142" y="3727"/>
                    <a:pt x="6116" y="3569"/>
                  </a:cubicBezTo>
                  <a:close/>
                  <a:moveTo>
                    <a:pt x="5302" y="3596"/>
                  </a:moveTo>
                  <a:lnTo>
                    <a:pt x="5302" y="3596"/>
                  </a:lnTo>
                  <a:cubicBezTo>
                    <a:pt x="5276" y="3674"/>
                    <a:pt x="5223" y="3701"/>
                    <a:pt x="5145" y="3674"/>
                  </a:cubicBezTo>
                  <a:cubicBezTo>
                    <a:pt x="5066" y="3674"/>
                    <a:pt x="5013" y="3648"/>
                    <a:pt x="4961" y="3622"/>
                  </a:cubicBezTo>
                  <a:cubicBezTo>
                    <a:pt x="4908" y="3596"/>
                    <a:pt x="4856" y="3569"/>
                    <a:pt x="4803" y="3569"/>
                  </a:cubicBezTo>
                  <a:cubicBezTo>
                    <a:pt x="4725" y="3569"/>
                    <a:pt x="4646" y="3569"/>
                    <a:pt x="4620" y="3674"/>
                  </a:cubicBezTo>
                  <a:cubicBezTo>
                    <a:pt x="4488" y="3989"/>
                    <a:pt x="4278" y="4252"/>
                    <a:pt x="4016" y="4436"/>
                  </a:cubicBezTo>
                  <a:cubicBezTo>
                    <a:pt x="3911" y="4488"/>
                    <a:pt x="3911" y="4567"/>
                    <a:pt x="3937" y="4646"/>
                  </a:cubicBezTo>
                  <a:cubicBezTo>
                    <a:pt x="3963" y="4724"/>
                    <a:pt x="4016" y="4803"/>
                    <a:pt x="4068" y="4882"/>
                  </a:cubicBezTo>
                  <a:cubicBezTo>
                    <a:pt x="4095" y="4908"/>
                    <a:pt x="4121" y="4934"/>
                    <a:pt x="4121" y="4961"/>
                  </a:cubicBezTo>
                  <a:cubicBezTo>
                    <a:pt x="4147" y="5039"/>
                    <a:pt x="4147" y="5092"/>
                    <a:pt x="4068" y="5144"/>
                  </a:cubicBezTo>
                  <a:cubicBezTo>
                    <a:pt x="4016" y="5171"/>
                    <a:pt x="3963" y="5144"/>
                    <a:pt x="3911" y="5092"/>
                  </a:cubicBezTo>
                  <a:cubicBezTo>
                    <a:pt x="3885" y="5039"/>
                    <a:pt x="3858" y="4987"/>
                    <a:pt x="3858" y="4934"/>
                  </a:cubicBezTo>
                  <a:cubicBezTo>
                    <a:pt x="3832" y="4882"/>
                    <a:pt x="3806" y="4803"/>
                    <a:pt x="3753" y="4751"/>
                  </a:cubicBezTo>
                  <a:cubicBezTo>
                    <a:pt x="3727" y="4672"/>
                    <a:pt x="3675" y="4619"/>
                    <a:pt x="3570" y="4646"/>
                  </a:cubicBezTo>
                  <a:cubicBezTo>
                    <a:pt x="3255" y="4751"/>
                    <a:pt x="2940" y="4751"/>
                    <a:pt x="2625" y="4672"/>
                  </a:cubicBezTo>
                  <a:cubicBezTo>
                    <a:pt x="2493" y="4619"/>
                    <a:pt x="2441" y="4646"/>
                    <a:pt x="2388" y="4751"/>
                  </a:cubicBezTo>
                  <a:cubicBezTo>
                    <a:pt x="2362" y="4829"/>
                    <a:pt x="2336" y="4908"/>
                    <a:pt x="2310" y="4987"/>
                  </a:cubicBezTo>
                  <a:cubicBezTo>
                    <a:pt x="2283" y="5013"/>
                    <a:pt x="2283" y="5039"/>
                    <a:pt x="2257" y="5066"/>
                  </a:cubicBezTo>
                  <a:cubicBezTo>
                    <a:pt x="2205" y="5118"/>
                    <a:pt x="2152" y="5171"/>
                    <a:pt x="2073" y="5118"/>
                  </a:cubicBezTo>
                  <a:cubicBezTo>
                    <a:pt x="1995" y="5092"/>
                    <a:pt x="1995" y="5013"/>
                    <a:pt x="2047" y="4934"/>
                  </a:cubicBezTo>
                  <a:cubicBezTo>
                    <a:pt x="2073" y="4882"/>
                    <a:pt x="2126" y="4803"/>
                    <a:pt x="2152" y="4751"/>
                  </a:cubicBezTo>
                  <a:cubicBezTo>
                    <a:pt x="2205" y="4672"/>
                    <a:pt x="2231" y="4593"/>
                    <a:pt x="2231" y="4514"/>
                  </a:cubicBezTo>
                  <a:cubicBezTo>
                    <a:pt x="2231" y="4488"/>
                    <a:pt x="2205" y="4462"/>
                    <a:pt x="2178" y="4462"/>
                  </a:cubicBezTo>
                  <a:cubicBezTo>
                    <a:pt x="1890" y="4252"/>
                    <a:pt x="1653" y="3989"/>
                    <a:pt x="1548" y="3648"/>
                  </a:cubicBezTo>
                  <a:cubicBezTo>
                    <a:pt x="1496" y="3569"/>
                    <a:pt x="1417" y="3569"/>
                    <a:pt x="1365" y="3569"/>
                  </a:cubicBezTo>
                  <a:cubicBezTo>
                    <a:pt x="1286" y="3569"/>
                    <a:pt x="1207" y="3622"/>
                    <a:pt x="1155" y="3648"/>
                  </a:cubicBezTo>
                  <a:cubicBezTo>
                    <a:pt x="1102" y="3648"/>
                    <a:pt x="1076" y="3674"/>
                    <a:pt x="1023" y="3674"/>
                  </a:cubicBezTo>
                  <a:cubicBezTo>
                    <a:pt x="945" y="3701"/>
                    <a:pt x="866" y="3674"/>
                    <a:pt x="840" y="3596"/>
                  </a:cubicBezTo>
                  <a:cubicBezTo>
                    <a:pt x="840" y="3517"/>
                    <a:pt x="892" y="3438"/>
                    <a:pt x="971" y="3438"/>
                  </a:cubicBezTo>
                  <a:cubicBezTo>
                    <a:pt x="1076" y="3412"/>
                    <a:pt x="1155" y="3412"/>
                    <a:pt x="1260" y="3386"/>
                  </a:cubicBezTo>
                  <a:cubicBezTo>
                    <a:pt x="1417" y="3360"/>
                    <a:pt x="1443" y="3333"/>
                    <a:pt x="1443" y="3176"/>
                  </a:cubicBezTo>
                  <a:cubicBezTo>
                    <a:pt x="1417" y="2835"/>
                    <a:pt x="1470" y="2546"/>
                    <a:pt x="1653" y="2257"/>
                  </a:cubicBezTo>
                  <a:cubicBezTo>
                    <a:pt x="1706" y="2152"/>
                    <a:pt x="1680" y="2100"/>
                    <a:pt x="1601" y="2047"/>
                  </a:cubicBezTo>
                  <a:cubicBezTo>
                    <a:pt x="1548" y="1995"/>
                    <a:pt x="1470" y="1942"/>
                    <a:pt x="1417" y="1916"/>
                  </a:cubicBezTo>
                  <a:cubicBezTo>
                    <a:pt x="1365" y="1890"/>
                    <a:pt x="1338" y="1864"/>
                    <a:pt x="1312" y="1837"/>
                  </a:cubicBezTo>
                  <a:cubicBezTo>
                    <a:pt x="1260" y="1785"/>
                    <a:pt x="1233" y="1706"/>
                    <a:pt x="1286" y="1654"/>
                  </a:cubicBezTo>
                  <a:cubicBezTo>
                    <a:pt x="1338" y="1601"/>
                    <a:pt x="1391" y="1601"/>
                    <a:pt x="1470" y="1627"/>
                  </a:cubicBezTo>
                  <a:cubicBezTo>
                    <a:pt x="1496" y="1654"/>
                    <a:pt x="1522" y="1706"/>
                    <a:pt x="1548" y="1732"/>
                  </a:cubicBezTo>
                  <a:cubicBezTo>
                    <a:pt x="1601" y="1785"/>
                    <a:pt x="1653" y="1837"/>
                    <a:pt x="1706" y="1890"/>
                  </a:cubicBezTo>
                  <a:cubicBezTo>
                    <a:pt x="1811" y="1942"/>
                    <a:pt x="1863" y="1942"/>
                    <a:pt x="1942" y="1864"/>
                  </a:cubicBezTo>
                  <a:cubicBezTo>
                    <a:pt x="2205" y="1654"/>
                    <a:pt x="2467" y="1496"/>
                    <a:pt x="2808" y="1470"/>
                  </a:cubicBezTo>
                  <a:cubicBezTo>
                    <a:pt x="2913" y="1444"/>
                    <a:pt x="2966" y="1365"/>
                    <a:pt x="2966" y="1234"/>
                  </a:cubicBezTo>
                  <a:cubicBezTo>
                    <a:pt x="2966" y="1155"/>
                    <a:pt x="2940" y="1076"/>
                    <a:pt x="2940" y="998"/>
                  </a:cubicBezTo>
                  <a:cubicBezTo>
                    <a:pt x="2940" y="919"/>
                    <a:pt x="2940" y="866"/>
                    <a:pt x="2992" y="840"/>
                  </a:cubicBezTo>
                  <a:cubicBezTo>
                    <a:pt x="3045" y="814"/>
                    <a:pt x="3097" y="788"/>
                    <a:pt x="3123" y="840"/>
                  </a:cubicBezTo>
                  <a:cubicBezTo>
                    <a:pt x="3202" y="866"/>
                    <a:pt x="3202" y="919"/>
                    <a:pt x="3202" y="998"/>
                  </a:cubicBezTo>
                  <a:cubicBezTo>
                    <a:pt x="3176" y="1076"/>
                    <a:pt x="3176" y="1181"/>
                    <a:pt x="3176" y="1260"/>
                  </a:cubicBezTo>
                  <a:cubicBezTo>
                    <a:pt x="3150" y="1391"/>
                    <a:pt x="3202" y="1444"/>
                    <a:pt x="3333" y="1470"/>
                  </a:cubicBezTo>
                  <a:cubicBezTo>
                    <a:pt x="3648" y="1523"/>
                    <a:pt x="3937" y="1654"/>
                    <a:pt x="4173" y="1864"/>
                  </a:cubicBezTo>
                  <a:cubicBezTo>
                    <a:pt x="4252" y="1969"/>
                    <a:pt x="4305" y="1969"/>
                    <a:pt x="4410" y="1890"/>
                  </a:cubicBezTo>
                  <a:cubicBezTo>
                    <a:pt x="4488" y="1837"/>
                    <a:pt x="4541" y="1759"/>
                    <a:pt x="4620" y="1680"/>
                  </a:cubicBezTo>
                  <a:cubicBezTo>
                    <a:pt x="4672" y="1654"/>
                    <a:pt x="4725" y="1601"/>
                    <a:pt x="4803" y="1627"/>
                  </a:cubicBezTo>
                  <a:cubicBezTo>
                    <a:pt x="4830" y="1654"/>
                    <a:pt x="4856" y="1680"/>
                    <a:pt x="4882" y="1732"/>
                  </a:cubicBezTo>
                  <a:cubicBezTo>
                    <a:pt x="4882" y="1811"/>
                    <a:pt x="4830" y="1864"/>
                    <a:pt x="4777" y="1890"/>
                  </a:cubicBezTo>
                  <a:cubicBezTo>
                    <a:pt x="4698" y="1942"/>
                    <a:pt x="4620" y="1969"/>
                    <a:pt x="4541" y="2021"/>
                  </a:cubicBezTo>
                  <a:cubicBezTo>
                    <a:pt x="4436" y="2100"/>
                    <a:pt x="4436" y="2179"/>
                    <a:pt x="4488" y="2284"/>
                  </a:cubicBezTo>
                  <a:cubicBezTo>
                    <a:pt x="4646" y="2572"/>
                    <a:pt x="4725" y="2887"/>
                    <a:pt x="4698" y="3228"/>
                  </a:cubicBezTo>
                  <a:cubicBezTo>
                    <a:pt x="4698" y="3333"/>
                    <a:pt x="4751" y="3386"/>
                    <a:pt x="4830" y="3386"/>
                  </a:cubicBezTo>
                  <a:cubicBezTo>
                    <a:pt x="4908" y="3412"/>
                    <a:pt x="4987" y="3412"/>
                    <a:pt x="5066" y="3438"/>
                  </a:cubicBezTo>
                  <a:cubicBezTo>
                    <a:pt x="5118" y="3438"/>
                    <a:pt x="5171" y="3438"/>
                    <a:pt x="5223" y="3465"/>
                  </a:cubicBezTo>
                  <a:cubicBezTo>
                    <a:pt x="5276" y="3491"/>
                    <a:pt x="5328" y="3543"/>
                    <a:pt x="5302" y="3596"/>
                  </a:cubicBezTo>
                  <a:close/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9" name="Freeform 19">
              <a:extLst>
                <a:ext uri="{FF2B5EF4-FFF2-40B4-BE49-F238E27FC236}">
                  <a16:creationId xmlns:a16="http://schemas.microsoft.com/office/drawing/2014/main" id="{04B01619-08F1-4802-A6B0-5AB3950657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446" y="1739380"/>
              <a:ext cx="82946" cy="84986"/>
            </a:xfrm>
            <a:custGeom>
              <a:avLst/>
              <a:gdLst>
                <a:gd name="T0" fmla="*/ 892 w 1077"/>
                <a:gd name="T1" fmla="*/ 131 h 1103"/>
                <a:gd name="T2" fmla="*/ 892 w 1077"/>
                <a:gd name="T3" fmla="*/ 131 h 1103"/>
                <a:gd name="T4" fmla="*/ 630 w 1077"/>
                <a:gd name="T5" fmla="*/ 79 h 1103"/>
                <a:gd name="T6" fmla="*/ 315 w 1077"/>
                <a:gd name="T7" fmla="*/ 26 h 1103"/>
                <a:gd name="T8" fmla="*/ 52 w 1077"/>
                <a:gd name="T9" fmla="*/ 131 h 1103"/>
                <a:gd name="T10" fmla="*/ 52 w 1077"/>
                <a:gd name="T11" fmla="*/ 367 h 1103"/>
                <a:gd name="T12" fmla="*/ 236 w 1077"/>
                <a:gd name="T13" fmla="*/ 787 h 1103"/>
                <a:gd name="T14" fmla="*/ 367 w 1077"/>
                <a:gd name="T15" fmla="*/ 1102 h 1103"/>
                <a:gd name="T16" fmla="*/ 472 w 1077"/>
                <a:gd name="T17" fmla="*/ 1023 h 1103"/>
                <a:gd name="T18" fmla="*/ 1024 w 1077"/>
                <a:gd name="T19" fmla="*/ 367 h 1103"/>
                <a:gd name="T20" fmla="*/ 1024 w 1077"/>
                <a:gd name="T21" fmla="*/ 367 h 1103"/>
                <a:gd name="T22" fmla="*/ 1024 w 1077"/>
                <a:gd name="T23" fmla="*/ 210 h 1103"/>
                <a:gd name="T24" fmla="*/ 892 w 1077"/>
                <a:gd name="T25" fmla="*/ 131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7" h="1103">
                  <a:moveTo>
                    <a:pt x="892" y="131"/>
                  </a:moveTo>
                  <a:lnTo>
                    <a:pt x="892" y="131"/>
                  </a:lnTo>
                  <a:cubicBezTo>
                    <a:pt x="814" y="105"/>
                    <a:pt x="735" y="105"/>
                    <a:pt x="630" y="79"/>
                  </a:cubicBezTo>
                  <a:cubicBezTo>
                    <a:pt x="525" y="52"/>
                    <a:pt x="420" y="52"/>
                    <a:pt x="315" y="26"/>
                  </a:cubicBezTo>
                  <a:cubicBezTo>
                    <a:pt x="210" y="0"/>
                    <a:pt x="105" y="52"/>
                    <a:pt x="52" y="131"/>
                  </a:cubicBezTo>
                  <a:cubicBezTo>
                    <a:pt x="26" y="184"/>
                    <a:pt x="0" y="288"/>
                    <a:pt x="52" y="367"/>
                  </a:cubicBezTo>
                  <a:cubicBezTo>
                    <a:pt x="105" y="498"/>
                    <a:pt x="157" y="656"/>
                    <a:pt x="236" y="787"/>
                  </a:cubicBezTo>
                  <a:cubicBezTo>
                    <a:pt x="367" y="1102"/>
                    <a:pt x="367" y="1102"/>
                    <a:pt x="367" y="1102"/>
                  </a:cubicBezTo>
                  <a:cubicBezTo>
                    <a:pt x="472" y="1023"/>
                    <a:pt x="472" y="1023"/>
                    <a:pt x="472" y="1023"/>
                  </a:cubicBezTo>
                  <a:cubicBezTo>
                    <a:pt x="735" y="840"/>
                    <a:pt x="919" y="630"/>
                    <a:pt x="1024" y="367"/>
                  </a:cubicBezTo>
                  <a:lnTo>
                    <a:pt x="1024" y="367"/>
                  </a:lnTo>
                  <a:cubicBezTo>
                    <a:pt x="1050" y="341"/>
                    <a:pt x="1076" y="288"/>
                    <a:pt x="1024" y="210"/>
                  </a:cubicBezTo>
                  <a:cubicBezTo>
                    <a:pt x="1024" y="157"/>
                    <a:pt x="971" y="131"/>
                    <a:pt x="892" y="13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944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377DB-52D7-4451-9789-C2966F5B0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580" y="-71981"/>
            <a:ext cx="8343900" cy="666750"/>
          </a:xfrm>
        </p:spPr>
        <p:txBody>
          <a:bodyPr/>
          <a:lstStyle/>
          <a:p>
            <a:r>
              <a:rPr lang="en-US" dirty="0">
                <a:cs typeface="Calibri"/>
              </a:rPr>
              <a:t>Kubernetes </a:t>
            </a:r>
            <a:r>
              <a:rPr lang="en-US">
                <a:cs typeface="Calibri"/>
              </a:rPr>
              <a:t>Platform Services </a:t>
            </a:r>
            <a:r>
              <a:rPr lang="en-US" dirty="0">
                <a:cs typeface="Calibri"/>
              </a:rPr>
              <a:t>on OKE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55D8F8-2936-4982-9D24-8AE286A8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srgbClr val="58595B"/>
                </a:solidFill>
              </a:rPr>
              <a:t>Oracle Confidential – Internal/Restricted/Highly Restricted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A4763-E431-4BE2-9A11-138092E0D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1EAA63-D034-42AE-91FA-B13B9518C7BE}" type="slidenum">
              <a:rPr lang="en-US">
                <a:solidFill>
                  <a:srgbClr val="58595B"/>
                </a:solidFill>
              </a:rPr>
              <a:pPr/>
              <a:t>81</a:t>
            </a:fld>
            <a:endParaRPr lang="en-US">
              <a:solidFill>
                <a:srgbClr val="58595B"/>
              </a:solidFill>
            </a:endParaRP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3E4E96A-CB84-4D73-A611-C3EB422FE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472" y="648747"/>
            <a:ext cx="7998997" cy="403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6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006B8-0BD2-4843-A645-AC3CAD2BF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Cloud &amp; Container Native </a:t>
            </a:r>
            <a:br>
              <a:rPr lang="en-US" dirty="0"/>
            </a:br>
            <a:r>
              <a:rPr lang="en-US" dirty="0"/>
              <a:t>Microservices Architecture – October 2018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FBC934-7496-4196-9F60-75651AB5A4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5D80DF-6DAC-4474-BB88-9F2FC0B72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82</a:t>
            </a:fld>
            <a:endParaRPr lang="nl-NL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5EDAAA-4342-4022-8202-223EFAF78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Built on </a:t>
            </a:r>
            <a:r>
              <a:rPr lang="en-US" sz="1600" i="1" dirty="0"/>
              <a:t>OKE</a:t>
            </a:r>
            <a:r>
              <a:rPr lang="en-US" sz="1600" dirty="0"/>
              <a:t> and </a:t>
            </a:r>
            <a:r>
              <a:rPr lang="en-US" sz="1600" i="1" dirty="0"/>
              <a:t>OCI</a:t>
            </a:r>
            <a:r>
              <a:rPr lang="en-US" sz="1600" dirty="0"/>
              <a:t> Registry, leverages</a:t>
            </a:r>
            <a:br>
              <a:rPr lang="en-US" sz="1600" dirty="0"/>
            </a:br>
            <a:r>
              <a:rPr lang="en-US" sz="1600" dirty="0"/>
              <a:t>industry standards, open source tooling</a:t>
            </a:r>
          </a:p>
          <a:p>
            <a:r>
              <a:rPr lang="en-US" sz="1600" dirty="0"/>
              <a:t> </a:t>
            </a:r>
            <a:r>
              <a:rPr lang="en-US" sz="1600" i="1" dirty="0"/>
              <a:t>Enables easy and</a:t>
            </a:r>
            <a:r>
              <a:rPr lang="en-US" sz="1600" dirty="0"/>
              <a:t> flexible extensions to</a:t>
            </a:r>
            <a:br>
              <a:rPr lang="en-US" sz="1600" dirty="0"/>
            </a:br>
            <a:r>
              <a:rPr lang="en-US" sz="1600" dirty="0"/>
              <a:t>create a complete, customized stack</a:t>
            </a:r>
          </a:p>
          <a:p>
            <a:r>
              <a:rPr lang="en-US" sz="1600" i="1" dirty="0"/>
              <a:t>Cluster add-ons for</a:t>
            </a:r>
            <a:r>
              <a:rPr lang="en-US" sz="1600" dirty="0"/>
              <a:t> in-cluster extensions</a:t>
            </a:r>
          </a:p>
          <a:p>
            <a:r>
              <a:rPr lang="en-US" sz="1600" i="1" dirty="0"/>
              <a:t>Integrated</a:t>
            </a:r>
            <a:r>
              <a:rPr lang="en-US" sz="1600" dirty="0"/>
              <a:t> end-to-end security</a:t>
            </a:r>
            <a:br>
              <a:rPr lang="en-US" sz="1600" dirty="0"/>
            </a:br>
            <a:r>
              <a:rPr lang="en-US" sz="1600" dirty="0"/>
              <a:t>- </a:t>
            </a:r>
            <a:r>
              <a:rPr lang="en-US" sz="1600" i="1" dirty="0"/>
              <a:t>Policy</a:t>
            </a:r>
            <a:r>
              <a:rPr lang="en-US" sz="1600" dirty="0"/>
              <a:t> management, scanning, auditing, </a:t>
            </a:r>
            <a:r>
              <a:rPr lang="en-US" sz="1600" dirty="0" err="1"/>
              <a:t>auth</a:t>
            </a:r>
            <a:endParaRPr lang="en-US" sz="1600" dirty="0"/>
          </a:p>
          <a:p>
            <a:r>
              <a:rPr lang="en-US" sz="1600" i="1" dirty="0"/>
              <a:t>Full visibility</a:t>
            </a:r>
          </a:p>
          <a:p>
            <a:r>
              <a:rPr lang="en-US" sz="1600" i="1" dirty="0"/>
              <a:t>- ELK, Prometheus, Grafana</a:t>
            </a:r>
          </a:p>
          <a:p>
            <a:r>
              <a:rPr lang="en-US" sz="1600" i="1" dirty="0"/>
              <a:t>Service Brokers / Catalog</a:t>
            </a:r>
          </a:p>
          <a:p>
            <a:r>
              <a:rPr lang="en-US" sz="1600" i="1" dirty="0"/>
              <a:t>- Integrate container based apps with a wide</a:t>
            </a:r>
            <a:br>
              <a:rPr lang="en-US" sz="1600" i="1" dirty="0"/>
            </a:br>
            <a:r>
              <a:rPr lang="en-US" sz="1600" i="1" dirty="0"/>
              <a:t>range of OCI cloud services</a:t>
            </a:r>
          </a:p>
          <a:p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8963F-F78C-49BC-BFF0-08D3D573A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034" y="1301959"/>
            <a:ext cx="8757373" cy="397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236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err="1"/>
              <a:t>Serverless</a:t>
            </a:r>
            <a:endParaRPr lang="nl-NL" sz="20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22000" y="1762420"/>
            <a:ext cx="3781425" cy="212983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&amp; SCS Architecture &amp; Platform - architecture brainstorm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83</a:t>
            </a:fld>
            <a:endParaRPr lang="nl-NL" noProof="0" dirty="0"/>
          </a:p>
        </p:txBody>
      </p:sp>
      <p:sp>
        <p:nvSpPr>
          <p:cNvPr id="8" name="TextBox 7"/>
          <p:cNvSpPr txBox="1"/>
          <p:nvPr/>
        </p:nvSpPr>
        <p:spPr>
          <a:xfrm>
            <a:off x="3030656" y="2304116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3015" y="1603076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5928" y="2000201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3015" y="237478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22208" y="2749359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9796" y="3183950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83213" y="1169957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10" y="1957477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28195" y="2384921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62392" y="1276665"/>
            <a:ext cx="32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1387" y="2674240"/>
            <a:ext cx="32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775385" y="3259462"/>
            <a:ext cx="379937" cy="1873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/>
          <p:cNvSpPr txBox="1"/>
          <p:nvPr/>
        </p:nvSpPr>
        <p:spPr>
          <a:xfrm>
            <a:off x="7845702" y="322057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23280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3" grpId="3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 animBg="1"/>
      <p:bldP spid="2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7296242" cy="504000"/>
          </a:xfrm>
        </p:spPr>
        <p:txBody>
          <a:bodyPr/>
          <a:lstStyle/>
          <a:p>
            <a:r>
              <a:rPr lang="en-US" dirty="0"/>
              <a:t>Open Source </a:t>
            </a:r>
            <a:r>
              <a:rPr lang="en-US" dirty="0" err="1"/>
              <a:t>Serverless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Function Platform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918120" cy="3780000"/>
          </a:xfrm>
        </p:spPr>
        <p:txBody>
          <a:bodyPr/>
          <a:lstStyle/>
          <a:p>
            <a:r>
              <a:rPr lang="en-US" dirty="0"/>
              <a:t>Functions can be implemented in any</a:t>
            </a:r>
            <a:br>
              <a:rPr lang="en-US" dirty="0"/>
            </a:br>
            <a:r>
              <a:rPr lang="en-US" dirty="0"/>
              <a:t>language</a:t>
            </a:r>
          </a:p>
          <a:p>
            <a:pPr lvl="1"/>
            <a:r>
              <a:rPr lang="en-US" dirty="0"/>
              <a:t>Java, Go, PHP, JavaScript/Node,</a:t>
            </a:r>
            <a:br>
              <a:rPr lang="en-US" dirty="0"/>
            </a:br>
            <a:r>
              <a:rPr lang="en-US" dirty="0"/>
              <a:t>Python, Ruby</a:t>
            </a:r>
          </a:p>
          <a:p>
            <a:r>
              <a:rPr lang="en-US" dirty="0"/>
              <a:t>Functions run in their own container</a:t>
            </a:r>
          </a:p>
          <a:p>
            <a:r>
              <a:rPr lang="en-US" dirty="0"/>
              <a:t>Functions can be accessed via HTTP calls</a:t>
            </a:r>
          </a:p>
          <a:p>
            <a:pPr lvl="1"/>
            <a:r>
              <a:rPr lang="en-US" dirty="0"/>
              <a:t>Routing, load balancing, running is</a:t>
            </a:r>
            <a:br>
              <a:rPr lang="en-US" dirty="0"/>
            </a:br>
            <a:r>
              <a:rPr lang="en-US" dirty="0"/>
              <a:t>taken care of by </a:t>
            </a:r>
            <a:r>
              <a:rPr lang="en-US" dirty="0" err="1"/>
              <a:t>Fn</a:t>
            </a:r>
            <a:r>
              <a:rPr lang="en-US" dirty="0"/>
              <a:t> Server platform</a:t>
            </a:r>
          </a:p>
          <a:p>
            <a:pPr lvl="1"/>
            <a:r>
              <a:rPr lang="en-US" dirty="0"/>
              <a:t>Platform runs locally, on </a:t>
            </a:r>
            <a:r>
              <a:rPr lang="en-US" dirty="0" err="1"/>
              <a:t>prem</a:t>
            </a:r>
            <a:r>
              <a:rPr lang="en-US" dirty="0"/>
              <a:t> &amp; in cloud</a:t>
            </a:r>
          </a:p>
          <a:p>
            <a:r>
              <a:rPr lang="en-US" dirty="0" err="1"/>
              <a:t>Fn</a:t>
            </a:r>
            <a:r>
              <a:rPr lang="en-US" dirty="0"/>
              <a:t> Flow orchestrates workflows across</a:t>
            </a:r>
            <a:br>
              <a:rPr lang="en-US" dirty="0"/>
            </a:br>
            <a:r>
              <a:rPr lang="en-US" dirty="0"/>
              <a:t>multiple functions</a:t>
            </a:r>
          </a:p>
          <a:p>
            <a:pPr lvl="1"/>
            <a:r>
              <a:rPr lang="en-US" dirty="0"/>
              <a:t>Workflow described in Java</a:t>
            </a:r>
          </a:p>
          <a:p>
            <a:pPr lvl="1"/>
            <a:r>
              <a:rPr lang="en-US" dirty="0"/>
              <a:t>Includes business logic (conditional, </a:t>
            </a:r>
            <a:br>
              <a:rPr lang="en-US" dirty="0"/>
            </a:br>
            <a:r>
              <a:rPr lang="en-US" dirty="0"/>
              <a:t>parallel execution, exceptions)</a:t>
            </a:r>
            <a:br>
              <a:rPr lang="en-US" dirty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608" y="936000"/>
            <a:ext cx="4311527" cy="40141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01164" y="4430697"/>
            <a:ext cx="3622835" cy="36990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667" y="4430697"/>
            <a:ext cx="424593" cy="3518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350" y="4430697"/>
            <a:ext cx="424593" cy="35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033" y="4430697"/>
            <a:ext cx="424593" cy="351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716" y="4430697"/>
            <a:ext cx="424593" cy="351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399" y="4430697"/>
            <a:ext cx="424593" cy="3518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082" y="4430697"/>
            <a:ext cx="424593" cy="351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765" y="4430697"/>
            <a:ext cx="424593" cy="351848"/>
          </a:xfrm>
          <a:prstGeom prst="rect">
            <a:avLst/>
          </a:prstGeom>
        </p:spPr>
      </p:pic>
      <p:sp>
        <p:nvSpPr>
          <p:cNvPr id="55" name="Rounded Rectangle 54"/>
          <p:cNvSpPr/>
          <p:nvPr/>
        </p:nvSpPr>
        <p:spPr>
          <a:xfrm>
            <a:off x="4801165" y="3616368"/>
            <a:ext cx="379937" cy="1873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TextBox 55"/>
          <p:cNvSpPr txBox="1"/>
          <p:nvPr/>
        </p:nvSpPr>
        <p:spPr>
          <a:xfrm>
            <a:off x="4871482" y="357747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µ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680000" y="2469600"/>
            <a:ext cx="4218135" cy="8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tangle 57"/>
          <p:cNvSpPr/>
          <p:nvPr/>
        </p:nvSpPr>
        <p:spPr>
          <a:xfrm>
            <a:off x="4586608" y="1004962"/>
            <a:ext cx="4218135" cy="146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Image result for project f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689" y="73850"/>
            <a:ext cx="2160557" cy="8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54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7" grpId="0" animBg="1"/>
      <p:bldP spid="5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Fn</a:t>
            </a:r>
            <a:r>
              <a:rPr lang="en-US" dirty="0"/>
              <a:t> has announced support for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85</a:t>
            </a:fld>
            <a:endParaRPr lang="nl-NL"/>
          </a:p>
        </p:txBody>
      </p:sp>
      <p:pic>
        <p:nvPicPr>
          <p:cNvPr id="2050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39" y="1080000"/>
            <a:ext cx="3912960" cy="154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ttps://s3-us-west-2.amazonaws.com/assets.site.serverless.com/logos/serverless-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4" name="Picture 6" descr="Image result for serverl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834619"/>
            <a:ext cx="6331857" cy="18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5177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0CA44-6974-478B-B9BB-6C4C78E31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Serverless </a:t>
            </a:r>
            <a:r>
              <a:rPr lang="en-US" dirty="0" err="1"/>
              <a:t>FaaS</a:t>
            </a:r>
            <a:r>
              <a:rPr lang="en-US" dirty="0"/>
              <a:t> Platform on Oracle Public Cloud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16798-B9D1-4D65-AC7E-774530A45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04F307-A41B-46B0-AEBA-D4BACF08AA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73003-051C-4F36-B3C8-66F913F8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86</a:t>
            </a:fld>
            <a:endParaRPr lang="nl-NL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F5CA543-7186-4A0B-A964-80F1600DA6E7}"/>
              </a:ext>
            </a:extLst>
          </p:cNvPr>
          <p:cNvGrpSpPr/>
          <p:nvPr/>
        </p:nvGrpSpPr>
        <p:grpSpPr>
          <a:xfrm>
            <a:off x="31432" y="1246461"/>
            <a:ext cx="8566355" cy="3537927"/>
            <a:chOff x="0" y="432033"/>
            <a:chExt cx="11125200" cy="443324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67200A4-73EF-43D2-89C8-504B08E049D1}"/>
                </a:ext>
              </a:extLst>
            </p:cNvPr>
            <p:cNvSpPr/>
            <p:nvPr/>
          </p:nvSpPr>
          <p:spPr>
            <a:xfrm>
              <a:off x="0" y="1772064"/>
              <a:ext cx="11125200" cy="3093218"/>
            </a:xfrm>
            <a:prstGeom prst="rect">
              <a:avLst/>
            </a:prstGeom>
            <a:solidFill>
              <a:srgbClr val="C8D9DE"/>
            </a:solidFill>
            <a:effectLst/>
          </p:spPr>
          <p:txBody>
            <a:bodyPr wrap="square" rtlCol="0" anchor="t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10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374A58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1283AE-174B-4810-AF19-42F7053B72D2}"/>
                </a:ext>
              </a:extLst>
            </p:cNvPr>
            <p:cNvSpPr txBox="1"/>
            <p:nvPr/>
          </p:nvSpPr>
          <p:spPr>
            <a:xfrm>
              <a:off x="4952192" y="748448"/>
              <a:ext cx="5648534" cy="92559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1400" b="1" dirty="0">
                  <a:solidFill>
                    <a:srgbClr val="F80000"/>
                  </a:solidFill>
                  <a:latin typeface="Calibri"/>
                </a:rPr>
                <a:t>Functions Developer</a:t>
              </a:r>
            </a:p>
            <a:p>
              <a:pPr marL="285750" indent="-285750" defTabSz="914400">
                <a:buFont typeface="Arial" charset="0"/>
                <a:buChar char="•"/>
                <a:defRPr/>
              </a:pPr>
              <a:r>
                <a:rPr lang="en-US" sz="1400" dirty="0">
                  <a:solidFill>
                    <a:srgbClr val="58595B"/>
                  </a:solidFill>
                  <a:latin typeface="Calibri"/>
                </a:rPr>
                <a:t>Provide your functions code to the platform</a:t>
              </a:r>
            </a:p>
            <a:p>
              <a:pPr marL="285750" indent="-285750" defTabSz="914400">
                <a:buFont typeface="Arial" charset="0"/>
                <a:buChar char="•"/>
                <a:defRPr/>
              </a:pPr>
              <a:r>
                <a:rPr lang="en-US" sz="1400" dirty="0">
                  <a:solidFill>
                    <a:srgbClr val="58595B"/>
                  </a:solidFill>
                  <a:latin typeface="Calibri"/>
                </a:rPr>
                <a:t>No need to worry about servers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5BB6344-6764-4B69-A1D6-9C389A9C5ED3}"/>
                </a:ext>
              </a:extLst>
            </p:cNvPr>
            <p:cNvSpPr txBox="1"/>
            <p:nvPr/>
          </p:nvSpPr>
          <p:spPr>
            <a:xfrm>
              <a:off x="4952192" y="2085351"/>
              <a:ext cx="5648534" cy="1465522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defTabSz="914400">
                <a:defRPr/>
              </a:pPr>
              <a:r>
                <a:rPr lang="en-US" sz="1400" b="1" dirty="0">
                  <a:solidFill>
                    <a:srgbClr val="58595B"/>
                  </a:solidFill>
                  <a:latin typeface="Calibri"/>
                </a:rPr>
                <a:t>Functions Platform</a:t>
              </a:r>
            </a:p>
            <a:p>
              <a:pPr marL="285750" indent="-285750" defTabSz="914400">
                <a:buFont typeface="Arial" charset="0"/>
                <a:buChar char="•"/>
                <a:defRPr/>
              </a:pPr>
              <a:r>
                <a:rPr lang="en-US" sz="1400" dirty="0">
                  <a:solidFill>
                    <a:srgbClr val="58595B"/>
                  </a:solidFill>
                  <a:latin typeface="Calibri"/>
                </a:rPr>
                <a:t>Abstracts the notion of servers</a:t>
              </a:r>
            </a:p>
            <a:p>
              <a:pPr marL="285750" indent="-285750" defTabSz="914400">
                <a:buFont typeface="Arial" charset="0"/>
                <a:buChar char="•"/>
                <a:defRPr/>
              </a:pPr>
              <a:r>
                <a:rPr lang="en-US" sz="1400" dirty="0">
                  <a:solidFill>
                    <a:srgbClr val="58595B"/>
                  </a:solidFill>
                  <a:latin typeface="Calibri"/>
                </a:rPr>
                <a:t>Ensures the functions are available when invoked</a:t>
              </a:r>
            </a:p>
            <a:p>
              <a:pPr marL="285750" indent="-285750" defTabSz="914400">
                <a:buFont typeface="Arial" charset="0"/>
                <a:buChar char="•"/>
                <a:defRPr/>
              </a:pPr>
              <a:r>
                <a:rPr lang="en-US" sz="1400" dirty="0">
                  <a:solidFill>
                    <a:srgbClr val="58595B"/>
                  </a:solidFill>
                  <a:latin typeface="Calibri"/>
                </a:rPr>
                <a:t>Deploys, triggers, auto-scales your functions</a:t>
              </a:r>
            </a:p>
            <a:p>
              <a:pPr marL="285750" indent="-285750" defTabSz="914400">
                <a:buFont typeface="Arial" charset="0"/>
                <a:buChar char="•"/>
                <a:defRPr/>
              </a:pPr>
              <a:r>
                <a:rPr lang="en-US" sz="1400" dirty="0">
                  <a:solidFill>
                    <a:srgbClr val="58595B"/>
                  </a:solidFill>
                  <a:latin typeface="Calibri"/>
                </a:rPr>
                <a:t>Bills only for execution time, not for idle time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CDB1145-FD1F-4A92-9262-F0762D23D242}"/>
                </a:ext>
              </a:extLst>
            </p:cNvPr>
            <p:cNvGrpSpPr/>
            <p:nvPr/>
          </p:nvGrpSpPr>
          <p:grpSpPr>
            <a:xfrm>
              <a:off x="368330" y="432033"/>
              <a:ext cx="4235064" cy="4267201"/>
              <a:chOff x="900143" y="1434151"/>
              <a:chExt cx="4235064" cy="4267201"/>
            </a:xfrm>
          </p:grpSpPr>
          <p:sp>
            <p:nvSpPr>
              <p:cNvPr id="19" name="Isosceles Triangle 18">
                <a:extLst>
                  <a:ext uri="{FF2B5EF4-FFF2-40B4-BE49-F238E27FC236}">
                    <a16:creationId xmlns:a16="http://schemas.microsoft.com/office/drawing/2014/main" id="{8B7E8C44-54F6-4D5A-B0EF-C04014407B43}"/>
                  </a:ext>
                </a:extLst>
              </p:cNvPr>
              <p:cNvSpPr/>
              <p:nvPr/>
            </p:nvSpPr>
            <p:spPr>
              <a:xfrm>
                <a:off x="900143" y="1434151"/>
                <a:ext cx="4235064" cy="1343012"/>
              </a:xfrm>
              <a:prstGeom prst="triangle">
                <a:avLst/>
              </a:prstGeom>
              <a:gradFill rotWithShape="1">
                <a:gsLst>
                  <a:gs pos="0">
                    <a:srgbClr val="F80000">
                      <a:shade val="51000"/>
                      <a:satMod val="130000"/>
                    </a:srgbClr>
                  </a:gs>
                  <a:gs pos="80000">
                    <a:srgbClr val="F80000">
                      <a:shade val="93000"/>
                      <a:satMod val="130000"/>
                    </a:srgbClr>
                  </a:gs>
                  <a:gs pos="100000">
                    <a:srgbClr val="F8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F80000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square" rtlCol="0" anchor="t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10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74A58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0" name="Isosceles Triangle 19">
                <a:extLst>
                  <a:ext uri="{FF2B5EF4-FFF2-40B4-BE49-F238E27FC236}">
                    <a16:creationId xmlns:a16="http://schemas.microsoft.com/office/drawing/2014/main" id="{B41DE9CF-CAA0-4DA2-9327-8685F895D97F}"/>
                  </a:ext>
                </a:extLst>
              </p:cNvPr>
              <p:cNvSpPr/>
              <p:nvPr/>
            </p:nvSpPr>
            <p:spPr>
              <a:xfrm flipV="1">
                <a:off x="900143" y="2777163"/>
                <a:ext cx="4235064" cy="2924189"/>
              </a:xfrm>
              <a:prstGeom prst="triangle">
                <a:avLst/>
              </a:prstGeom>
              <a:solidFill>
                <a:srgbClr val="FFFFFF"/>
              </a:solidFill>
              <a:effectLst/>
            </p:spPr>
            <p:txBody>
              <a:bodyPr wrap="square" rtlCol="0" anchor="t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10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74A58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1" name="Isosceles Triangle 16">
                <a:extLst>
                  <a:ext uri="{FF2B5EF4-FFF2-40B4-BE49-F238E27FC236}">
                    <a16:creationId xmlns:a16="http://schemas.microsoft.com/office/drawing/2014/main" id="{33FC97AC-0C40-4745-9C29-549CB5E204BE}"/>
                  </a:ext>
                </a:extLst>
              </p:cNvPr>
              <p:cNvSpPr/>
              <p:nvPr/>
            </p:nvSpPr>
            <p:spPr>
              <a:xfrm flipV="1">
                <a:off x="1794341" y="3935104"/>
                <a:ext cx="2446664" cy="1682243"/>
              </a:xfrm>
              <a:custGeom>
                <a:avLst/>
                <a:gdLst>
                  <a:gd name="connsiteX0" fmla="*/ 0 w 4488228"/>
                  <a:gd name="connsiteY0" fmla="*/ 2924189 h 2924189"/>
                  <a:gd name="connsiteX1" fmla="*/ 2244114 w 4488228"/>
                  <a:gd name="connsiteY1" fmla="*/ 0 h 2924189"/>
                  <a:gd name="connsiteX2" fmla="*/ 4488228 w 4488228"/>
                  <a:gd name="connsiteY2" fmla="*/ 2924189 h 2924189"/>
                  <a:gd name="connsiteX3" fmla="*/ 0 w 4488228"/>
                  <a:gd name="connsiteY3" fmla="*/ 2924189 h 2924189"/>
                  <a:gd name="connsiteX0" fmla="*/ 0 w 3546532"/>
                  <a:gd name="connsiteY0" fmla="*/ 1682242 h 2924189"/>
                  <a:gd name="connsiteX1" fmla="*/ 1302418 w 3546532"/>
                  <a:gd name="connsiteY1" fmla="*/ 0 h 2924189"/>
                  <a:gd name="connsiteX2" fmla="*/ 3546532 w 3546532"/>
                  <a:gd name="connsiteY2" fmla="*/ 2924189 h 2924189"/>
                  <a:gd name="connsiteX3" fmla="*/ 0 w 3546532"/>
                  <a:gd name="connsiteY3" fmla="*/ 1682242 h 2924189"/>
                  <a:gd name="connsiteX0" fmla="*/ 0 w 2536597"/>
                  <a:gd name="connsiteY0" fmla="*/ 1682242 h 1682242"/>
                  <a:gd name="connsiteX1" fmla="*/ 1302418 w 2536597"/>
                  <a:gd name="connsiteY1" fmla="*/ 0 h 1682242"/>
                  <a:gd name="connsiteX2" fmla="*/ 2536597 w 2536597"/>
                  <a:gd name="connsiteY2" fmla="*/ 1627652 h 1682242"/>
                  <a:gd name="connsiteX3" fmla="*/ 0 w 2536597"/>
                  <a:gd name="connsiteY3" fmla="*/ 1682242 h 1682242"/>
                  <a:gd name="connsiteX0" fmla="*/ 0 w 2550245"/>
                  <a:gd name="connsiteY0" fmla="*/ 1682242 h 1682243"/>
                  <a:gd name="connsiteX1" fmla="*/ 1302418 w 2550245"/>
                  <a:gd name="connsiteY1" fmla="*/ 0 h 1682243"/>
                  <a:gd name="connsiteX2" fmla="*/ 2550245 w 2550245"/>
                  <a:gd name="connsiteY2" fmla="*/ 1682243 h 1682243"/>
                  <a:gd name="connsiteX3" fmla="*/ 0 w 2550245"/>
                  <a:gd name="connsiteY3" fmla="*/ 1682242 h 1682243"/>
                  <a:gd name="connsiteX0" fmla="*/ 0 w 2577541"/>
                  <a:gd name="connsiteY0" fmla="*/ 1682242 h 1682243"/>
                  <a:gd name="connsiteX1" fmla="*/ 1302418 w 2577541"/>
                  <a:gd name="connsiteY1" fmla="*/ 0 h 1682243"/>
                  <a:gd name="connsiteX2" fmla="*/ 2577541 w 2577541"/>
                  <a:gd name="connsiteY2" fmla="*/ 1682243 h 1682243"/>
                  <a:gd name="connsiteX3" fmla="*/ 0 w 2577541"/>
                  <a:gd name="connsiteY3" fmla="*/ 1682242 h 1682243"/>
                  <a:gd name="connsiteX0" fmla="*/ 0 w 2596591"/>
                  <a:gd name="connsiteY0" fmla="*/ 1682242 h 1682243"/>
                  <a:gd name="connsiteX1" fmla="*/ 1302418 w 2596591"/>
                  <a:gd name="connsiteY1" fmla="*/ 0 h 1682243"/>
                  <a:gd name="connsiteX2" fmla="*/ 2596591 w 2596591"/>
                  <a:gd name="connsiteY2" fmla="*/ 1682243 h 1682243"/>
                  <a:gd name="connsiteX3" fmla="*/ 0 w 2596591"/>
                  <a:gd name="connsiteY3" fmla="*/ 1682242 h 16822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596591" h="1682243">
                    <a:moveTo>
                      <a:pt x="0" y="1682242"/>
                    </a:moveTo>
                    <a:lnTo>
                      <a:pt x="1302418" y="0"/>
                    </a:lnTo>
                    <a:lnTo>
                      <a:pt x="2596591" y="1682243"/>
                    </a:lnTo>
                    <a:lnTo>
                      <a:pt x="0" y="1682242"/>
                    </a:ln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ffectLst/>
            </p:spPr>
            <p:txBody>
              <a:bodyPr wrap="square" rtlCol="0" anchor="t">
                <a:norm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100"/>
                  </a:spcBef>
                  <a:spcAft>
                    <a:spcPts val="1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374A58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65267B8-8CD5-4217-A8EC-476059B5A1E4}"/>
                  </a:ext>
                </a:extLst>
              </p:cNvPr>
              <p:cNvSpPr txBox="1"/>
              <p:nvPr/>
            </p:nvSpPr>
            <p:spPr>
              <a:xfrm>
                <a:off x="1615969" y="2253690"/>
                <a:ext cx="2815387" cy="38566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</a:rPr>
                  <a:t>Functions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000C18F-AA1A-46C0-A4F6-B0A0005CB76E}"/>
                  </a:ext>
                </a:extLst>
              </p:cNvPr>
              <p:cNvSpPr txBox="1"/>
              <p:nvPr/>
            </p:nvSpPr>
            <p:spPr>
              <a:xfrm>
                <a:off x="1615969" y="2949341"/>
                <a:ext cx="2815387" cy="385664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Calibri"/>
                  </a:rPr>
                  <a:t>FaaS Platform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709120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E800A-4E2B-4177-B48D-6BF6FB04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Managed Serverless </a:t>
            </a:r>
            <a:r>
              <a:rPr lang="en-US" dirty="0" err="1"/>
              <a:t>FaaS</a:t>
            </a:r>
            <a:r>
              <a:rPr lang="en-US" dirty="0"/>
              <a:t> Platform on Oracle Public Cloud</a:t>
            </a:r>
            <a:endParaRPr lang="en-NL" dirty="0"/>
          </a:p>
        </p:txBody>
      </p:sp>
      <p:pic>
        <p:nvPicPr>
          <p:cNvPr id="15" name="Snagit_SNG843">
            <a:extLst>
              <a:ext uri="{FF2B5EF4-FFF2-40B4-BE49-F238E27FC236}">
                <a16:creationId xmlns:a16="http://schemas.microsoft.com/office/drawing/2014/main" id="{0A7099E0-C28A-446F-ABAE-9BB45AB9BF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18363" y="2228322"/>
            <a:ext cx="5227773" cy="119644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D123F6-FEA0-4594-A620-EEAE8AF73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B09F2-085A-4F1B-9102-A986C424F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87</a:t>
            </a:fld>
            <a:endParaRPr lang="nl-NL"/>
          </a:p>
        </p:txBody>
      </p:sp>
      <p:pic>
        <p:nvPicPr>
          <p:cNvPr id="6" name="Snagit_SNG877">
            <a:extLst>
              <a:ext uri="{FF2B5EF4-FFF2-40B4-BE49-F238E27FC236}">
                <a16:creationId xmlns:a16="http://schemas.microsoft.com/office/drawing/2014/main" id="{1B56157F-81B1-4080-8F2D-5727CC7233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278" y="865228"/>
            <a:ext cx="7510754" cy="3921543"/>
          </a:xfrm>
          <a:prstGeom prst="rect">
            <a:avLst/>
          </a:prstGeom>
        </p:spPr>
      </p:pic>
      <p:pic>
        <p:nvPicPr>
          <p:cNvPr id="7" name="Picture 4" descr="Image result for project fn logo">
            <a:extLst>
              <a:ext uri="{FF2B5EF4-FFF2-40B4-BE49-F238E27FC236}">
                <a16:creationId xmlns:a16="http://schemas.microsoft.com/office/drawing/2014/main" id="{BE910227-50E8-42A4-9613-EC46681D7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761" y="3527032"/>
            <a:ext cx="911991" cy="3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Logo">
            <a:extLst>
              <a:ext uri="{FF2B5EF4-FFF2-40B4-BE49-F238E27FC236}">
                <a16:creationId xmlns:a16="http://schemas.microsoft.com/office/drawing/2014/main" id="{28CC1339-313A-4848-99AB-795F1F3CC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761" y="4052500"/>
            <a:ext cx="1140961" cy="451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5421FE3-8A02-4205-B5A5-BD5900294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939" y="2900161"/>
            <a:ext cx="959993" cy="5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8DAC20-C689-4B85-B9FE-1CEC22D8D8A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680" y="865228"/>
            <a:ext cx="540640" cy="8948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3E99F9-C9B4-4A5C-A74C-1455374AFB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74761" y="1869536"/>
            <a:ext cx="1228000" cy="281044"/>
          </a:xfrm>
          <a:prstGeom prst="rect">
            <a:avLst/>
          </a:prstGeom>
        </p:spPr>
      </p:pic>
      <p:pic>
        <p:nvPicPr>
          <p:cNvPr id="3074" name="Picture 2" descr="Image result for docker  logo">
            <a:extLst>
              <a:ext uri="{FF2B5EF4-FFF2-40B4-BE49-F238E27FC236}">
                <a16:creationId xmlns:a16="http://schemas.microsoft.com/office/drawing/2014/main" id="{BB7718B3-CDA0-4162-91FE-05B1723A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774" y="2185211"/>
            <a:ext cx="1267165" cy="663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527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5AF683-21C5-794E-9AD3-84BACE415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09" y="238142"/>
            <a:ext cx="8343900" cy="666750"/>
          </a:xfrm>
        </p:spPr>
        <p:txBody>
          <a:bodyPr/>
          <a:lstStyle/>
          <a:p>
            <a:r>
              <a:rPr lang="en-US" dirty="0"/>
              <a:t>Key Features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F07A610-729C-7740-85B1-F3F5962382BE}"/>
              </a:ext>
            </a:extLst>
          </p:cNvPr>
          <p:cNvGrpSpPr/>
          <p:nvPr/>
        </p:nvGrpSpPr>
        <p:grpSpPr>
          <a:xfrm>
            <a:off x="6038797" y="1156458"/>
            <a:ext cx="2682188" cy="1411479"/>
            <a:chOff x="8071991" y="1924782"/>
            <a:chExt cx="3576250" cy="1881972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B67A20D-2633-594A-8FAB-76DA4EB9A8CF}"/>
                </a:ext>
              </a:extLst>
            </p:cNvPr>
            <p:cNvGrpSpPr/>
            <p:nvPr/>
          </p:nvGrpSpPr>
          <p:grpSpPr>
            <a:xfrm>
              <a:off x="8071991" y="1924782"/>
              <a:ext cx="3576250" cy="1881972"/>
              <a:chOff x="542992" y="1924842"/>
              <a:chExt cx="3576250" cy="1881972"/>
            </a:xfrm>
          </p:grpSpPr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8FDAE7EB-E93C-E142-B711-4842FC546384}"/>
                  </a:ext>
                </a:extLst>
              </p:cNvPr>
              <p:cNvSpPr/>
              <p:nvPr/>
            </p:nvSpPr>
            <p:spPr>
              <a:xfrm>
                <a:off x="542992" y="2610642"/>
                <a:ext cx="3576250" cy="118872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  <a:effectLst/>
            </p:spPr>
            <p:txBody>
              <a:bodyPr wrap="square" lIns="137160" tIns="102870" rIns="102870" bIns="10287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defRPr/>
                </a:pPr>
                <a:endParaRPr lang="en-US" sz="2100" dirty="0" err="1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0CAEFCD-3145-0545-9181-755DDB303114}"/>
                  </a:ext>
                </a:extLst>
              </p:cNvPr>
              <p:cNvSpPr/>
              <p:nvPr/>
            </p:nvSpPr>
            <p:spPr>
              <a:xfrm>
                <a:off x="543465" y="3314371"/>
                <a:ext cx="357530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800" b="1" dirty="0">
                    <a:solidFill>
                      <a:srgbClr val="58595B"/>
                    </a:solidFill>
                    <a:latin typeface="Calibri"/>
                  </a:rPr>
                  <a:t>Function Dev Kits</a:t>
                </a:r>
              </a:p>
            </p:txBody>
          </p:sp>
          <p:sp>
            <p:nvSpPr>
              <p:cNvPr id="51" name="Rounded Rectangle 50">
                <a:extLst>
                  <a:ext uri="{FF2B5EF4-FFF2-40B4-BE49-F238E27FC236}">
                    <a16:creationId xmlns:a16="http://schemas.microsoft.com/office/drawing/2014/main" id="{8E912E4B-77F0-274B-9FA7-404640231AC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117" y="1924842"/>
                <a:ext cx="2286000" cy="13716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sz="210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3CACC657-353A-DF44-A05D-D25A1D2EE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941265" y="2007626"/>
              <a:ext cx="457200" cy="571500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47C36DDD-61FC-E54B-A222-28C5837D2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8228" y="2532725"/>
              <a:ext cx="685800" cy="68580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83855C6F-0733-F84B-A9EE-C971FF72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305582" y="2546172"/>
              <a:ext cx="457200" cy="672353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DCAEDBBA-79B3-2F47-A16A-162455479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641127" y="2110193"/>
              <a:ext cx="411480" cy="748146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4AE4A19-7110-0A45-B8EB-39944F34409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95269" y="2052596"/>
              <a:ext cx="457200" cy="457200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9510BFA-54A8-0349-9DB6-9623036EFF62}"/>
              </a:ext>
            </a:extLst>
          </p:cNvPr>
          <p:cNvGrpSpPr/>
          <p:nvPr/>
        </p:nvGrpSpPr>
        <p:grpSpPr>
          <a:xfrm>
            <a:off x="383309" y="1156458"/>
            <a:ext cx="2682542" cy="1411479"/>
            <a:chOff x="531339" y="1924782"/>
            <a:chExt cx="3576723" cy="1881972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2E5CE61-1022-1643-9222-0E39B19B9D0F}"/>
                </a:ext>
              </a:extLst>
            </p:cNvPr>
            <p:cNvGrpSpPr/>
            <p:nvPr/>
          </p:nvGrpSpPr>
          <p:grpSpPr>
            <a:xfrm>
              <a:off x="531339" y="1924782"/>
              <a:ext cx="3576723" cy="1881972"/>
              <a:chOff x="531339" y="1924842"/>
              <a:chExt cx="3576723" cy="1881972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A6DFD345-8232-FD48-8285-B6CF9DE2F79B}"/>
                  </a:ext>
                </a:extLst>
              </p:cNvPr>
              <p:cNvSpPr/>
              <p:nvPr/>
            </p:nvSpPr>
            <p:spPr>
              <a:xfrm>
                <a:off x="531812" y="2610642"/>
                <a:ext cx="3576250" cy="118872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  <a:effectLst/>
            </p:spPr>
            <p:txBody>
              <a:bodyPr wrap="square" lIns="137160" tIns="102870" rIns="102870" bIns="10287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defRPr/>
                </a:pPr>
                <a:endParaRPr lang="en-US" sz="2100" dirty="0" err="1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F8649B77-3C54-DE43-8DA3-B9F711B4C3DF}"/>
                  </a:ext>
                </a:extLst>
              </p:cNvPr>
              <p:cNvSpPr/>
              <p:nvPr/>
            </p:nvSpPr>
            <p:spPr>
              <a:xfrm>
                <a:off x="531339" y="3314371"/>
                <a:ext cx="357672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800" b="1" dirty="0">
                    <a:solidFill>
                      <a:srgbClr val="58595B"/>
                    </a:solidFill>
                    <a:latin typeface="Calibri"/>
                  </a:rPr>
                  <a:t>Open Source Engine</a:t>
                </a:r>
              </a:p>
            </p:txBody>
          </p:sp>
          <p:sp>
            <p:nvSpPr>
              <p:cNvPr id="43" name="Rounded Rectangle 42">
                <a:extLst>
                  <a:ext uri="{FF2B5EF4-FFF2-40B4-BE49-F238E27FC236}">
                    <a16:creationId xmlns:a16="http://schemas.microsoft.com/office/drawing/2014/main" id="{D3C138F3-DDE5-FF49-93B5-7A925E2AA10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4590" y="1924842"/>
                <a:ext cx="2286000" cy="13716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sz="210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pic>
          <p:nvPicPr>
            <p:cNvPr id="81" name="Shape 20" descr="fn-cropped.png">
              <a:extLst>
                <a:ext uri="{FF2B5EF4-FFF2-40B4-BE49-F238E27FC236}">
                  <a16:creationId xmlns:a16="http://schemas.microsoft.com/office/drawing/2014/main" id="{164B14E4-EC28-014B-9F67-09054B692862}"/>
                </a:ext>
              </a:extLst>
            </p:cNvPr>
            <p:cNvPicPr preferRelativeResize="0"/>
            <p:nvPr/>
          </p:nvPicPr>
          <p:blipFill>
            <a:blip r:embed="rId8" cstate="screen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0570" y="2361137"/>
              <a:ext cx="1114040" cy="46303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186B87-978D-5B43-879F-022E5E66CC14}"/>
              </a:ext>
            </a:extLst>
          </p:cNvPr>
          <p:cNvGrpSpPr/>
          <p:nvPr/>
        </p:nvGrpSpPr>
        <p:grpSpPr>
          <a:xfrm>
            <a:off x="383309" y="2850008"/>
            <a:ext cx="2682542" cy="1411479"/>
            <a:chOff x="531339" y="4166015"/>
            <a:chExt cx="3576723" cy="1881972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88AAC74F-7F5D-954C-A791-BFF1D8A34CFC}"/>
                </a:ext>
              </a:extLst>
            </p:cNvPr>
            <p:cNvGrpSpPr/>
            <p:nvPr/>
          </p:nvGrpSpPr>
          <p:grpSpPr>
            <a:xfrm>
              <a:off x="531339" y="4166015"/>
              <a:ext cx="3576723" cy="1881972"/>
              <a:chOff x="531339" y="1924842"/>
              <a:chExt cx="3576723" cy="188197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36660B2-A77B-584D-BC03-9B71B775885D}"/>
                  </a:ext>
                </a:extLst>
              </p:cNvPr>
              <p:cNvSpPr/>
              <p:nvPr/>
            </p:nvSpPr>
            <p:spPr>
              <a:xfrm>
                <a:off x="531812" y="2610642"/>
                <a:ext cx="3576250" cy="118872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  <a:effectLst/>
            </p:spPr>
            <p:txBody>
              <a:bodyPr wrap="square" lIns="137160" tIns="102870" rIns="102870" bIns="10287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defRPr/>
                </a:pPr>
                <a:endParaRPr lang="en-US" sz="2100" dirty="0" err="1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6EA2CB04-2341-F041-928A-7BE2990A53C2}"/>
                  </a:ext>
                </a:extLst>
              </p:cNvPr>
              <p:cNvSpPr/>
              <p:nvPr/>
            </p:nvSpPr>
            <p:spPr>
              <a:xfrm>
                <a:off x="531339" y="3314371"/>
                <a:ext cx="357672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800" b="1" dirty="0">
                    <a:solidFill>
                      <a:srgbClr val="58595B"/>
                    </a:solidFill>
                    <a:latin typeface="Calibri"/>
                  </a:rPr>
                  <a:t>Oracle Cloud Triggers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C011417-1419-B545-9F59-260D8CD300F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4590" y="1924842"/>
                <a:ext cx="2286000" cy="13716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sz="210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77B599F-5BA5-B74D-96F9-26EA73B380A3}"/>
                </a:ext>
              </a:extLst>
            </p:cNvPr>
            <p:cNvSpPr/>
            <p:nvPr/>
          </p:nvSpPr>
          <p:spPr>
            <a:xfrm>
              <a:off x="1164590" y="4582311"/>
              <a:ext cx="868613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58595B"/>
                  </a:solidFill>
                  <a:latin typeface="Calibri"/>
                </a:rPr>
                <a:t>Events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E845858-2DC7-CD47-8E5C-6F60FE718F30}"/>
                </a:ext>
              </a:extLst>
            </p:cNvPr>
            <p:cNvSpPr/>
            <p:nvPr/>
          </p:nvSpPr>
          <p:spPr>
            <a:xfrm>
              <a:off x="2318142" y="4239874"/>
              <a:ext cx="742768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58595B"/>
                  </a:solidFill>
                  <a:latin typeface="Calibri"/>
                </a:rPr>
                <a:t>HTTP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0C96F9D-2C2B-1747-B904-C6F9CDFC6217}"/>
                </a:ext>
              </a:extLst>
            </p:cNvPr>
            <p:cNvSpPr/>
            <p:nvPr/>
          </p:nvSpPr>
          <p:spPr>
            <a:xfrm>
              <a:off x="1591464" y="5054410"/>
              <a:ext cx="801929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58595B"/>
                  </a:solidFill>
                  <a:latin typeface="Calibri"/>
                </a:rPr>
                <a:t>Timer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765663E-8700-9940-BEC3-7A65647CD104}"/>
                </a:ext>
              </a:extLst>
            </p:cNvPr>
            <p:cNvSpPr/>
            <p:nvPr/>
          </p:nvSpPr>
          <p:spPr>
            <a:xfrm>
              <a:off x="2462943" y="4779530"/>
              <a:ext cx="1021647" cy="40010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b="1" dirty="0">
                  <a:solidFill>
                    <a:srgbClr val="58595B"/>
                  </a:solidFill>
                  <a:latin typeface="Calibri"/>
                </a:rPr>
                <a:t>Streams</a:t>
              </a:r>
            </a:p>
          </p:txBody>
        </p:sp>
        <p:sp>
          <p:nvSpPr>
            <p:cNvPr id="87" name="Lightning Bolt 86">
              <a:extLst>
                <a:ext uri="{FF2B5EF4-FFF2-40B4-BE49-F238E27FC236}">
                  <a16:creationId xmlns:a16="http://schemas.microsoft.com/office/drawing/2014/main" id="{53149CA9-7817-CA4C-A19E-39EEFDDFD778}"/>
                </a:ext>
              </a:extLst>
            </p:cNvPr>
            <p:cNvSpPr>
              <a:spLocks/>
            </p:cNvSpPr>
            <p:nvPr/>
          </p:nvSpPr>
          <p:spPr bwMode="gray">
            <a:xfrm>
              <a:off x="1887093" y="4326802"/>
              <a:ext cx="640080" cy="914400"/>
            </a:xfrm>
            <a:prstGeom prst="lightningBolt">
              <a:avLst/>
            </a:prstGeom>
            <a:solidFill>
              <a:schemeClr val="accent2"/>
            </a:solidFill>
            <a:ln w="15875">
              <a:solidFill>
                <a:schemeClr val="accent2"/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defRPr/>
              </a:pPr>
              <a:endParaRPr lang="en-US" dirty="0">
                <a:solidFill>
                  <a:srgbClr val="FFFFFF"/>
                </a:solidFill>
                <a:latin typeface="Calibri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59982F7-005A-3C49-850C-3CEA3B1F2730}"/>
              </a:ext>
            </a:extLst>
          </p:cNvPr>
          <p:cNvGrpSpPr/>
          <p:nvPr/>
        </p:nvGrpSpPr>
        <p:grpSpPr>
          <a:xfrm>
            <a:off x="3207038" y="1156458"/>
            <a:ext cx="2682188" cy="1411479"/>
            <a:chOff x="4296312" y="1924782"/>
            <a:chExt cx="3576250" cy="188197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ED573D5-6961-8E49-9720-C4B33605A7AF}"/>
                </a:ext>
              </a:extLst>
            </p:cNvPr>
            <p:cNvGrpSpPr/>
            <p:nvPr/>
          </p:nvGrpSpPr>
          <p:grpSpPr>
            <a:xfrm>
              <a:off x="4296312" y="1924782"/>
              <a:ext cx="3576250" cy="1881972"/>
              <a:chOff x="531812" y="1924842"/>
              <a:chExt cx="3576250" cy="188197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4E62E7BC-38B2-FB4D-9D3A-9FB78898D472}"/>
                  </a:ext>
                </a:extLst>
              </p:cNvPr>
              <p:cNvSpPr/>
              <p:nvPr/>
            </p:nvSpPr>
            <p:spPr>
              <a:xfrm>
                <a:off x="531812" y="2610642"/>
                <a:ext cx="3576250" cy="118872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  <a:effectLst/>
            </p:spPr>
            <p:txBody>
              <a:bodyPr wrap="square" lIns="137160" tIns="102870" rIns="102870" bIns="10287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defRPr/>
                </a:pPr>
                <a:endParaRPr lang="en-US" sz="2100" dirty="0" err="1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38ADBF3-BA08-D84A-B5BE-D975C3F5AE74}"/>
                  </a:ext>
                </a:extLst>
              </p:cNvPr>
              <p:cNvSpPr/>
              <p:nvPr/>
            </p:nvSpPr>
            <p:spPr>
              <a:xfrm>
                <a:off x="542991" y="3314371"/>
                <a:ext cx="3565071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800" b="1" dirty="0">
                    <a:solidFill>
                      <a:srgbClr val="58595B"/>
                    </a:solidFill>
                    <a:latin typeface="Calibri"/>
                  </a:rPr>
                  <a:t>Container Native</a:t>
                </a:r>
              </a:p>
            </p:txBody>
          </p:sp>
          <p:sp>
            <p:nvSpPr>
              <p:cNvPr id="47" name="Rounded Rectangle 46">
                <a:extLst>
                  <a:ext uri="{FF2B5EF4-FFF2-40B4-BE49-F238E27FC236}">
                    <a16:creationId xmlns:a16="http://schemas.microsoft.com/office/drawing/2014/main" id="{E2B0FE93-5B68-B143-8662-965D8943291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4590" y="1924842"/>
                <a:ext cx="2286000" cy="13716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sz="210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pic>
          <p:nvPicPr>
            <p:cNvPr id="92" name="Picture 17">
              <a:extLst>
                <a:ext uri="{FF2B5EF4-FFF2-40B4-BE49-F238E27FC236}">
                  <a16:creationId xmlns:a16="http://schemas.microsoft.com/office/drawing/2014/main" id="{7E889501-F0BC-C245-B1F0-4FE0867A7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05396" y="2260562"/>
              <a:ext cx="759311" cy="64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3" name="Picture 36">
              <a:extLst>
                <a:ext uri="{FF2B5EF4-FFF2-40B4-BE49-F238E27FC236}">
                  <a16:creationId xmlns:a16="http://schemas.microsoft.com/office/drawing/2014/main" id="{0A3DA6EB-A889-974D-A1AD-006481399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flipH="1">
              <a:off x="6219687" y="2227036"/>
              <a:ext cx="717732" cy="7177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ABE19EC-A4C1-E14C-9937-397CBD09555B}"/>
              </a:ext>
            </a:extLst>
          </p:cNvPr>
          <p:cNvGrpSpPr/>
          <p:nvPr/>
        </p:nvGrpSpPr>
        <p:grpSpPr>
          <a:xfrm>
            <a:off x="6038797" y="2850008"/>
            <a:ext cx="2682188" cy="1411479"/>
            <a:chOff x="8071991" y="4166015"/>
            <a:chExt cx="3576250" cy="1881972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86088430-77C2-6149-8D59-5ED68142C30A}"/>
                </a:ext>
              </a:extLst>
            </p:cNvPr>
            <p:cNvGrpSpPr/>
            <p:nvPr/>
          </p:nvGrpSpPr>
          <p:grpSpPr>
            <a:xfrm>
              <a:off x="8071991" y="4166015"/>
              <a:ext cx="3576250" cy="1881972"/>
              <a:chOff x="542992" y="1924842"/>
              <a:chExt cx="3576250" cy="1881972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45AFB5D-171C-CA40-A208-F26EA01A6F14}"/>
                  </a:ext>
                </a:extLst>
              </p:cNvPr>
              <p:cNvSpPr/>
              <p:nvPr/>
            </p:nvSpPr>
            <p:spPr>
              <a:xfrm>
                <a:off x="542992" y="2610642"/>
                <a:ext cx="3576250" cy="118872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  <a:effectLst/>
            </p:spPr>
            <p:txBody>
              <a:bodyPr wrap="square" lIns="137160" tIns="102870" rIns="102870" bIns="10287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defRPr/>
                </a:pPr>
                <a:endParaRPr lang="en-US" sz="2100" dirty="0" err="1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BA50C33-A7B9-644C-B377-38E6A692A443}"/>
                  </a:ext>
                </a:extLst>
              </p:cNvPr>
              <p:cNvSpPr/>
              <p:nvPr/>
            </p:nvSpPr>
            <p:spPr>
              <a:xfrm>
                <a:off x="543465" y="3314371"/>
                <a:ext cx="3575303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800" b="1" dirty="0">
                    <a:solidFill>
                      <a:srgbClr val="58595B"/>
                    </a:solidFill>
                    <a:latin typeface="Calibri"/>
                  </a:rPr>
                  <a:t>Advanced Diagnostics</a:t>
                </a:r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8B9295E8-3BBA-E342-9F94-D92C94B8E4B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88117" y="1924842"/>
                <a:ext cx="2286000" cy="13716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sz="210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E87900D1-CFBE-554E-A813-37A387C65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60801" y="4257802"/>
              <a:ext cx="457200" cy="457200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91A7873C-BAC7-0044-9BC0-2CA78BFE51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21801" y="4851815"/>
              <a:ext cx="768404" cy="457200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C48253AF-D263-7248-A982-68014CF5F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9253" y="4937753"/>
              <a:ext cx="457200" cy="457200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FF51A85-5AE6-E146-AF32-DF1AA4618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90508" y="4239873"/>
              <a:ext cx="647329" cy="627411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2B2B33AE-510C-EF42-B30F-DB9419345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419696" y="4863240"/>
              <a:ext cx="502920" cy="50292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949FA049-7081-1D44-98F4-9EC34522FF1D}"/>
              </a:ext>
            </a:extLst>
          </p:cNvPr>
          <p:cNvGrpSpPr/>
          <p:nvPr/>
        </p:nvGrpSpPr>
        <p:grpSpPr>
          <a:xfrm>
            <a:off x="3207038" y="2835460"/>
            <a:ext cx="2682188" cy="1426027"/>
            <a:chOff x="4296312" y="4146618"/>
            <a:chExt cx="3576250" cy="190136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183F762C-2D19-9647-A6E1-7599E0642D8E}"/>
                </a:ext>
              </a:extLst>
            </p:cNvPr>
            <p:cNvGrpSpPr/>
            <p:nvPr/>
          </p:nvGrpSpPr>
          <p:grpSpPr>
            <a:xfrm>
              <a:off x="4296312" y="4166015"/>
              <a:ext cx="3576250" cy="1881972"/>
              <a:chOff x="531812" y="1924842"/>
              <a:chExt cx="3576250" cy="1881972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9727C99-4459-6C47-9589-EE8D67CCD1C6}"/>
                  </a:ext>
                </a:extLst>
              </p:cNvPr>
              <p:cNvSpPr/>
              <p:nvPr/>
            </p:nvSpPr>
            <p:spPr>
              <a:xfrm>
                <a:off x="531812" y="2610642"/>
                <a:ext cx="3576250" cy="1188720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bg2"/>
                </a:solidFill>
              </a:ln>
              <a:effectLst/>
            </p:spPr>
            <p:txBody>
              <a:bodyPr wrap="square" lIns="137160" tIns="102870" rIns="102870" bIns="102870" rtlCol="0" anchor="ctr"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defRPr/>
                </a:pPr>
                <a:endParaRPr lang="en-US" sz="2100" dirty="0" err="1">
                  <a:solidFill>
                    <a:srgbClr val="FFFFFF"/>
                  </a:solidFill>
                  <a:latin typeface="Calibri"/>
                </a:endParaRP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58573C33-EE74-AE4A-959B-C8F51853E97D}"/>
                  </a:ext>
                </a:extLst>
              </p:cNvPr>
              <p:cNvSpPr/>
              <p:nvPr/>
            </p:nvSpPr>
            <p:spPr>
              <a:xfrm>
                <a:off x="542991" y="3314371"/>
                <a:ext cx="3565071" cy="49244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1800" b="1" dirty="0">
                    <a:solidFill>
                      <a:srgbClr val="58595B"/>
                    </a:solidFill>
                    <a:latin typeface="Calibri"/>
                  </a:rPr>
                  <a:t>Fine-grained Billing</a:t>
                </a:r>
              </a:p>
            </p:txBody>
          </p:sp>
          <p:sp>
            <p:nvSpPr>
              <p:cNvPr id="35" name="Rounded Rectangle 34">
                <a:extLst>
                  <a:ext uri="{FF2B5EF4-FFF2-40B4-BE49-F238E27FC236}">
                    <a16:creationId xmlns:a16="http://schemas.microsoft.com/office/drawing/2014/main" id="{AB4759BA-3D22-E146-B4C0-4F3E6BCF78A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64590" y="1924842"/>
                <a:ext cx="2286000" cy="1371600"/>
              </a:xfrm>
              <a:prstGeom prst="roundRect">
                <a:avLst/>
              </a:prstGeom>
              <a:solidFill>
                <a:schemeClr val="bg1"/>
              </a:solidFill>
              <a:ln w="38100">
                <a:solidFill>
                  <a:schemeClr val="tx1"/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defRPr/>
                </a:pPr>
                <a:endParaRPr lang="en-US" sz="2100">
                  <a:solidFill>
                    <a:srgbClr val="FFFFFF"/>
                  </a:solidFill>
                  <a:latin typeface="Calibri"/>
                </a:endParaRPr>
              </a:p>
            </p:txBody>
          </p:sp>
        </p:grpSp>
        <p:pic>
          <p:nvPicPr>
            <p:cNvPr id="105" name="Picture Placeholder 9">
              <a:extLst>
                <a:ext uri="{FF2B5EF4-FFF2-40B4-BE49-F238E27FC236}">
                  <a16:creationId xmlns:a16="http://schemas.microsoft.com/office/drawing/2014/main" id="{2898FD24-0277-284B-9572-560BAEA06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" r="58"/>
            <a:stretch>
              <a:fillRect/>
            </a:stretch>
          </p:blipFill>
          <p:spPr>
            <a:xfrm>
              <a:off x="5408612" y="4146618"/>
              <a:ext cx="1371600" cy="13733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970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EE674-7E61-47C0-9CF6-9B79E1D23A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</a:t>
            </a:r>
            <a:r>
              <a:rPr lang="nl-NL" dirty="0" err="1"/>
              <a:t>Functions</a:t>
            </a:r>
            <a:r>
              <a:rPr lang="nl-NL" dirty="0"/>
              <a:t> </a:t>
            </a:r>
            <a:r>
              <a:rPr lang="nl-NL" dirty="0" err="1"/>
              <a:t>leveraging</a:t>
            </a:r>
            <a:r>
              <a:rPr lang="nl-NL" dirty="0"/>
              <a:t> </a:t>
            </a:r>
            <a:r>
              <a:rPr lang="nl-NL" dirty="0" err="1"/>
              <a:t>strengths</a:t>
            </a:r>
            <a:r>
              <a:rPr lang="nl-NL" dirty="0"/>
              <a:t> of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9F49D-446B-46D3-BE07-1984B4972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F41C69-A0A3-4C55-8A29-0DBA309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96DD36-3974-472F-863A-F5723F9C6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89</a:t>
            </a:fld>
            <a:endParaRPr lang="nl-NL"/>
          </a:p>
        </p:txBody>
      </p:sp>
      <p:pic>
        <p:nvPicPr>
          <p:cNvPr id="6" name="Snagit_SNG85F">
            <a:extLst>
              <a:ext uri="{FF2B5EF4-FFF2-40B4-BE49-F238E27FC236}">
                <a16:creationId xmlns:a16="http://schemas.microsoft.com/office/drawing/2014/main" id="{451F0F18-9947-4315-B60B-7A0271F62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19" y="828759"/>
            <a:ext cx="7134456" cy="399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903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Implementing Microservices on Oracle Cloud: Open, Manageable, Polyglot, and Scalable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Platform (Kubernetes, Serverless &amp; </a:t>
            </a:r>
            <a:r>
              <a:rPr lang="en-US" dirty="0" err="1"/>
              <a:t>Istio</a:t>
            </a:r>
            <a:r>
              <a:rPr lang="en-US" dirty="0"/>
              <a:t>) ++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API Gateway</a:t>
            </a:r>
          </a:p>
          <a:p>
            <a:r>
              <a:rPr lang="en-US" sz="1400" dirty="0"/>
              <a:t>Cache</a:t>
            </a:r>
          </a:p>
          <a:p>
            <a:r>
              <a:rPr lang="en-US" sz="1400" dirty="0"/>
              <a:t>Event Hub</a:t>
            </a:r>
          </a:p>
          <a:p>
            <a:r>
              <a:rPr lang="en-US" sz="1400" dirty="0"/>
              <a:t>Service Broker</a:t>
            </a:r>
          </a:p>
          <a:p>
            <a:r>
              <a:rPr lang="en-US" sz="1400" dirty="0"/>
              <a:t>Chaos Monkey &amp; Regression Testing</a:t>
            </a:r>
          </a:p>
          <a:p>
            <a:r>
              <a:rPr lang="en-US" sz="1400" dirty="0"/>
              <a:t>Workflow</a:t>
            </a:r>
          </a:p>
          <a:p>
            <a:r>
              <a:rPr lang="en-US" sz="1400" dirty="0"/>
              <a:t>Transactions (cross </a:t>
            </a:r>
            <a:r>
              <a:rPr lang="en-US" sz="1400" dirty="0" err="1"/>
              <a:t>microservice</a:t>
            </a:r>
            <a:r>
              <a:rPr lang="en-US" sz="1400" dirty="0"/>
              <a:t>)</a:t>
            </a:r>
          </a:p>
          <a:p>
            <a:r>
              <a:rPr lang="en-US" sz="1400" dirty="0"/>
              <a:t>RDBMS, NoSQL, Data Lake(Big Data), Fast Data Ingestion</a:t>
            </a:r>
          </a:p>
          <a:p>
            <a:r>
              <a:rPr lang="en-US" sz="1400" dirty="0"/>
              <a:t>Billing</a:t>
            </a:r>
          </a:p>
          <a:p>
            <a:r>
              <a:rPr lang="en-US" sz="1400" dirty="0"/>
              <a:t>Notification</a:t>
            </a:r>
          </a:p>
          <a:p>
            <a:endParaRPr lang="nl-NL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90</a:t>
            </a:fld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876299" y="3562350"/>
            <a:ext cx="8014335" cy="80449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Microservices Platform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66044" y="4608439"/>
            <a:ext cx="3255193" cy="264015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Storage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sp>
        <p:nvSpPr>
          <p:cNvPr id="27" name="Up Arrow 26"/>
          <p:cNvSpPr/>
          <p:nvPr/>
        </p:nvSpPr>
        <p:spPr>
          <a:xfrm>
            <a:off x="3944760" y="4355632"/>
            <a:ext cx="374726" cy="311338"/>
          </a:xfrm>
          <a:prstGeom prst="upArrow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pic>
        <p:nvPicPr>
          <p:cNvPr id="33" name="Picture 2" descr="Image result for is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12" y="3756652"/>
            <a:ext cx="496476" cy="4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85" y="3613264"/>
            <a:ext cx="710658" cy="726995"/>
          </a:xfrm>
          <a:prstGeom prst="rect">
            <a:avLst/>
          </a:prstGeom>
        </p:spPr>
      </p:pic>
      <p:pic>
        <p:nvPicPr>
          <p:cNvPr id="35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4460504"/>
            <a:ext cx="1099184" cy="2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Image result for project f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28" y="3806992"/>
            <a:ext cx="911991" cy="3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956" y="4369726"/>
            <a:ext cx="843798" cy="33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662" y="977240"/>
            <a:ext cx="566651" cy="2380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3448" y="909787"/>
            <a:ext cx="1207644" cy="782186"/>
          </a:xfrm>
          <a:prstGeom prst="rect">
            <a:avLst/>
          </a:prstGeom>
        </p:spPr>
      </p:pic>
      <p:pic>
        <p:nvPicPr>
          <p:cNvPr id="44" name="Picture 4" descr="Image result for oracle data hub cloud service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4" t="24513" r="33087" b="23098"/>
          <a:stretch/>
        </p:blipFill>
        <p:spPr bwMode="auto">
          <a:xfrm>
            <a:off x="7392941" y="1397021"/>
            <a:ext cx="1113504" cy="92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mage result for cassandr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241" y="741881"/>
            <a:ext cx="896036" cy="6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oracle nosql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29" y="2017392"/>
            <a:ext cx="1212553" cy="63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logo kafk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314" y="1209297"/>
            <a:ext cx="959993" cy="5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2415" y="844074"/>
            <a:ext cx="929939" cy="869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75288" y="2470122"/>
            <a:ext cx="1028789" cy="883997"/>
          </a:xfrm>
          <a:prstGeom prst="rect">
            <a:avLst/>
          </a:prstGeom>
        </p:spPr>
      </p:pic>
      <p:pic>
        <p:nvPicPr>
          <p:cNvPr id="50" name="Picture 18" descr="Image result for hadoop logo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00" y="3055859"/>
            <a:ext cx="1417646" cy="3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345248" y="1585282"/>
            <a:ext cx="612248" cy="513851"/>
          </a:xfrm>
          <a:prstGeom prst="rect">
            <a:avLst/>
          </a:prstGeom>
        </p:spPr>
      </p:pic>
      <p:pic>
        <p:nvPicPr>
          <p:cNvPr id="52" name="Picture 8" descr="Image result for mysq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11" y="1854551"/>
            <a:ext cx="897092" cy="46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autonomous database oracle"/>
          <p:cNvPicPr>
            <a:picLocks noChangeAspect="1" noChangeArrowheads="1"/>
          </p:cNvPicPr>
          <p:nvPr/>
        </p:nvPicPr>
        <p:blipFill rotWithShape="1"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3"/>
          <a:stretch/>
        </p:blipFill>
        <p:spPr bwMode="auto">
          <a:xfrm>
            <a:off x="5462447" y="2878551"/>
            <a:ext cx="1021463" cy="50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Image result for project f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322" y="310465"/>
            <a:ext cx="911991" cy="3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logo redi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02" y="630153"/>
            <a:ext cx="1125952" cy="4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loud.oracle.com/opc/paas/images/NoSQL_w_72.png"/>
          <p:cNvPicPr>
            <a:picLocks noChangeAspect="1" noChangeArrowheads="1"/>
          </p:cNvPicPr>
          <p:nvPr/>
        </p:nvPicPr>
        <p:blipFill>
          <a:blip r:embed="rId20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3" y="1873392"/>
            <a:ext cx="483386" cy="4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Image result for helm tiller kubernetes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269" y="3756652"/>
            <a:ext cx="473777" cy="49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Snagit_PPT4CC4">
            <a:extLst>
              <a:ext uri="{FF2B5EF4-FFF2-40B4-BE49-F238E27FC236}">
                <a16:creationId xmlns:a16="http://schemas.microsoft.com/office/drawing/2014/main" id="{5384B2C8-26C3-4380-A39F-EEBD0F1659B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055" y="2411504"/>
            <a:ext cx="1115298" cy="323161"/>
          </a:xfrm>
          <a:prstGeom prst="rect">
            <a:avLst/>
          </a:prstGeom>
        </p:spPr>
      </p:pic>
      <p:pic>
        <p:nvPicPr>
          <p:cNvPr id="32" name="Snagit_PPT57D1">
            <a:extLst>
              <a:ext uri="{FF2B5EF4-FFF2-40B4-BE49-F238E27FC236}">
                <a16:creationId xmlns:a16="http://schemas.microsoft.com/office/drawing/2014/main" id="{89D1C7AE-E78E-4D12-B4F1-F1961D3B10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778" y="2234673"/>
            <a:ext cx="686520" cy="308327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C38DFA2B-C45E-4C9C-B10F-1854349FEC50}"/>
              </a:ext>
            </a:extLst>
          </p:cNvPr>
          <p:cNvGrpSpPr>
            <a:grpSpLocks noChangeAspect="1"/>
          </p:cNvGrpSpPr>
          <p:nvPr/>
        </p:nvGrpSpPr>
        <p:grpSpPr>
          <a:xfrm>
            <a:off x="8140483" y="3756102"/>
            <a:ext cx="646330" cy="531903"/>
            <a:chOff x="5612957" y="941"/>
            <a:chExt cx="2108322" cy="1735063"/>
          </a:xfrm>
        </p:grpSpPr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3379E475-C955-4B8F-8D45-8C04630F1D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902190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0 h 2251"/>
                <a:gd name="T4" fmla="*/ 0 w 2251"/>
                <a:gd name="T5" fmla="*/ 2250 h 2251"/>
                <a:gd name="T6" fmla="*/ 2250 w 2251"/>
                <a:gd name="T7" fmla="*/ 2250 h 2251"/>
                <a:gd name="T8" fmla="*/ 2250 w 2251"/>
                <a:gd name="T9" fmla="*/ 0 h 2251"/>
                <a:gd name="T10" fmla="*/ 0 w 2251"/>
                <a:gd name="T11" fmla="*/ 0 h 2251"/>
                <a:gd name="T12" fmla="*/ 1138 w 2251"/>
                <a:gd name="T13" fmla="*/ 1804 h 2251"/>
                <a:gd name="T14" fmla="*/ 1138 w 2251"/>
                <a:gd name="T15" fmla="*/ 1804 h 2251"/>
                <a:gd name="T16" fmla="*/ 395 w 2251"/>
                <a:gd name="T17" fmla="*/ 1087 h 2251"/>
                <a:gd name="T18" fmla="*/ 1138 w 2251"/>
                <a:gd name="T19" fmla="*/ 344 h 2251"/>
                <a:gd name="T20" fmla="*/ 1879 w 2251"/>
                <a:gd name="T21" fmla="*/ 1087 h 2251"/>
                <a:gd name="T22" fmla="*/ 1138 w 2251"/>
                <a:gd name="T23" fmla="*/ 180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0" y="2250"/>
                    <a:pt x="2250" y="2250"/>
                    <a:pt x="2250" y="2250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8" y="1804"/>
                  </a:moveTo>
                  <a:lnTo>
                    <a:pt x="1138" y="1804"/>
                  </a:lnTo>
                  <a:cubicBezTo>
                    <a:pt x="742" y="1804"/>
                    <a:pt x="395" y="1483"/>
                    <a:pt x="395" y="1087"/>
                  </a:cubicBezTo>
                  <a:cubicBezTo>
                    <a:pt x="395" y="667"/>
                    <a:pt x="742" y="344"/>
                    <a:pt x="1138" y="344"/>
                  </a:cubicBezTo>
                  <a:cubicBezTo>
                    <a:pt x="1533" y="344"/>
                    <a:pt x="1879" y="667"/>
                    <a:pt x="1879" y="1087"/>
                  </a:cubicBezTo>
                  <a:cubicBezTo>
                    <a:pt x="1879" y="1483"/>
                    <a:pt x="1533" y="1804"/>
                    <a:pt x="1138" y="1804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E1623E79-F7BB-4AA9-A9C4-7CD09DB01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1376" y="902190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0 h 2251"/>
                <a:gd name="T4" fmla="*/ 0 w 2252"/>
                <a:gd name="T5" fmla="*/ 2250 h 2251"/>
                <a:gd name="T6" fmla="*/ 2251 w 2252"/>
                <a:gd name="T7" fmla="*/ 2250 h 2251"/>
                <a:gd name="T8" fmla="*/ 2251 w 2252"/>
                <a:gd name="T9" fmla="*/ 0 h 2251"/>
                <a:gd name="T10" fmla="*/ 0 w 2252"/>
                <a:gd name="T11" fmla="*/ 0 h 2251"/>
                <a:gd name="T12" fmla="*/ 1139 w 2252"/>
                <a:gd name="T13" fmla="*/ 1804 h 2251"/>
                <a:gd name="T14" fmla="*/ 1139 w 2252"/>
                <a:gd name="T15" fmla="*/ 1804 h 2251"/>
                <a:gd name="T16" fmla="*/ 396 w 2252"/>
                <a:gd name="T17" fmla="*/ 1087 h 2251"/>
                <a:gd name="T18" fmla="*/ 1139 w 2252"/>
                <a:gd name="T19" fmla="*/ 344 h 2251"/>
                <a:gd name="T20" fmla="*/ 1880 w 2252"/>
                <a:gd name="T21" fmla="*/ 1087 h 2251"/>
                <a:gd name="T22" fmla="*/ 1139 w 2252"/>
                <a:gd name="T23" fmla="*/ 1804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1" y="2250"/>
                    <a:pt x="2251" y="2250"/>
                    <a:pt x="2251" y="2250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9" y="1804"/>
                  </a:moveTo>
                  <a:lnTo>
                    <a:pt x="1139" y="1804"/>
                  </a:lnTo>
                  <a:cubicBezTo>
                    <a:pt x="743" y="1804"/>
                    <a:pt x="396" y="1483"/>
                    <a:pt x="396" y="1087"/>
                  </a:cubicBezTo>
                  <a:cubicBezTo>
                    <a:pt x="396" y="667"/>
                    <a:pt x="743" y="344"/>
                    <a:pt x="1139" y="344"/>
                  </a:cubicBezTo>
                  <a:cubicBezTo>
                    <a:pt x="1534" y="344"/>
                    <a:pt x="1880" y="667"/>
                    <a:pt x="1880" y="1087"/>
                  </a:cubicBezTo>
                  <a:cubicBezTo>
                    <a:pt x="1880" y="1483"/>
                    <a:pt x="1534" y="1804"/>
                    <a:pt x="1139" y="1804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5" name="Freeform 40">
              <a:extLst>
                <a:ext uri="{FF2B5EF4-FFF2-40B4-BE49-F238E27FC236}">
                  <a16:creationId xmlns:a16="http://schemas.microsoft.com/office/drawing/2014/main" id="{1A2E4D03-8E62-4782-B9DC-1176B078C4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0595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0 h 2253"/>
                <a:gd name="T4" fmla="*/ 0 w 2252"/>
                <a:gd name="T5" fmla="*/ 2252 h 2253"/>
                <a:gd name="T6" fmla="*/ 2251 w 2252"/>
                <a:gd name="T7" fmla="*/ 2252 h 2253"/>
                <a:gd name="T8" fmla="*/ 2251 w 2252"/>
                <a:gd name="T9" fmla="*/ 0 h 2253"/>
                <a:gd name="T10" fmla="*/ 0 w 2252"/>
                <a:gd name="T11" fmla="*/ 0 h 2253"/>
                <a:gd name="T12" fmla="*/ 1138 w 2252"/>
                <a:gd name="T13" fmla="*/ 1806 h 2253"/>
                <a:gd name="T14" fmla="*/ 1138 w 2252"/>
                <a:gd name="T15" fmla="*/ 1806 h 2253"/>
                <a:gd name="T16" fmla="*/ 396 w 2252"/>
                <a:gd name="T17" fmla="*/ 1089 h 2253"/>
                <a:gd name="T18" fmla="*/ 1138 w 2252"/>
                <a:gd name="T19" fmla="*/ 347 h 2253"/>
                <a:gd name="T20" fmla="*/ 1855 w 2252"/>
                <a:gd name="T21" fmla="*/ 1089 h 2253"/>
                <a:gd name="T22" fmla="*/ 1138 w 2252"/>
                <a:gd name="T23" fmla="*/ 1806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0"/>
                  </a:lnTo>
                  <a:cubicBezTo>
                    <a:pt x="0" y="2252"/>
                    <a:pt x="0" y="2252"/>
                    <a:pt x="0" y="2252"/>
                  </a:cubicBezTo>
                  <a:cubicBezTo>
                    <a:pt x="2251" y="2252"/>
                    <a:pt x="2251" y="2252"/>
                    <a:pt x="2251" y="2252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8" y="1806"/>
                  </a:moveTo>
                  <a:lnTo>
                    <a:pt x="1138" y="1806"/>
                  </a:lnTo>
                  <a:cubicBezTo>
                    <a:pt x="718" y="1806"/>
                    <a:pt x="396" y="1485"/>
                    <a:pt x="396" y="1089"/>
                  </a:cubicBezTo>
                  <a:cubicBezTo>
                    <a:pt x="396" y="669"/>
                    <a:pt x="718" y="347"/>
                    <a:pt x="1138" y="347"/>
                  </a:cubicBezTo>
                  <a:cubicBezTo>
                    <a:pt x="1534" y="347"/>
                    <a:pt x="1855" y="669"/>
                    <a:pt x="1855" y="1089"/>
                  </a:cubicBezTo>
                  <a:cubicBezTo>
                    <a:pt x="1855" y="1485"/>
                    <a:pt x="1534" y="1806"/>
                    <a:pt x="1138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6" name="Freeform 41">
              <a:extLst>
                <a:ext uri="{FF2B5EF4-FFF2-40B4-BE49-F238E27FC236}">
                  <a16:creationId xmlns:a16="http://schemas.microsoft.com/office/drawing/2014/main" id="{F1F8B889-EA5C-441A-9F2B-BAFE1E7EC6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0 h 2253"/>
                <a:gd name="T4" fmla="*/ 0 w 2252"/>
                <a:gd name="T5" fmla="*/ 2252 h 2253"/>
                <a:gd name="T6" fmla="*/ 2251 w 2252"/>
                <a:gd name="T7" fmla="*/ 2252 h 2253"/>
                <a:gd name="T8" fmla="*/ 2251 w 2252"/>
                <a:gd name="T9" fmla="*/ 0 h 2253"/>
                <a:gd name="T10" fmla="*/ 0 w 2252"/>
                <a:gd name="T11" fmla="*/ 0 h 2253"/>
                <a:gd name="T12" fmla="*/ 1137 w 2252"/>
                <a:gd name="T13" fmla="*/ 1806 h 2253"/>
                <a:gd name="T14" fmla="*/ 1137 w 2252"/>
                <a:gd name="T15" fmla="*/ 1806 h 2253"/>
                <a:gd name="T16" fmla="*/ 395 w 2252"/>
                <a:gd name="T17" fmla="*/ 1089 h 2253"/>
                <a:gd name="T18" fmla="*/ 1137 w 2252"/>
                <a:gd name="T19" fmla="*/ 347 h 2253"/>
                <a:gd name="T20" fmla="*/ 1879 w 2252"/>
                <a:gd name="T21" fmla="*/ 1089 h 2253"/>
                <a:gd name="T22" fmla="*/ 1137 w 2252"/>
                <a:gd name="T23" fmla="*/ 1806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0"/>
                  </a:lnTo>
                  <a:cubicBezTo>
                    <a:pt x="0" y="2252"/>
                    <a:pt x="0" y="2252"/>
                    <a:pt x="0" y="2252"/>
                  </a:cubicBezTo>
                  <a:cubicBezTo>
                    <a:pt x="2251" y="2252"/>
                    <a:pt x="2251" y="2252"/>
                    <a:pt x="2251" y="2252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5"/>
                    <a:pt x="395" y="1089"/>
                  </a:cubicBezTo>
                  <a:cubicBezTo>
                    <a:pt x="395" y="669"/>
                    <a:pt x="741" y="347"/>
                    <a:pt x="1137" y="347"/>
                  </a:cubicBezTo>
                  <a:cubicBezTo>
                    <a:pt x="1533" y="347"/>
                    <a:pt x="1879" y="669"/>
                    <a:pt x="1879" y="1089"/>
                  </a:cubicBezTo>
                  <a:cubicBezTo>
                    <a:pt x="1879" y="1485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841B5828-F23C-4341-A10F-879302752B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0 h 2252"/>
                <a:gd name="T4" fmla="*/ 0 w 2252"/>
                <a:gd name="T5" fmla="*/ 2251 h 2252"/>
                <a:gd name="T6" fmla="*/ 2251 w 2252"/>
                <a:gd name="T7" fmla="*/ 2251 h 2252"/>
                <a:gd name="T8" fmla="*/ 2251 w 2252"/>
                <a:gd name="T9" fmla="*/ 0 h 2252"/>
                <a:gd name="T10" fmla="*/ 0 w 2252"/>
                <a:gd name="T11" fmla="*/ 0 h 2252"/>
                <a:gd name="T12" fmla="*/ 1137 w 2252"/>
                <a:gd name="T13" fmla="*/ 1807 h 2252"/>
                <a:gd name="T14" fmla="*/ 1137 w 2252"/>
                <a:gd name="T15" fmla="*/ 1807 h 2252"/>
                <a:gd name="T16" fmla="*/ 396 w 2252"/>
                <a:gd name="T17" fmla="*/ 1089 h 2252"/>
                <a:gd name="T18" fmla="*/ 1137 w 2252"/>
                <a:gd name="T19" fmla="*/ 347 h 2252"/>
                <a:gd name="T20" fmla="*/ 1880 w 2252"/>
                <a:gd name="T21" fmla="*/ 1089 h 2252"/>
                <a:gd name="T22" fmla="*/ 1137 w 2252"/>
                <a:gd name="T23" fmla="*/ 180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0"/>
                  </a:lnTo>
                  <a:cubicBezTo>
                    <a:pt x="0" y="2251"/>
                    <a:pt x="0" y="2251"/>
                    <a:pt x="0" y="2251"/>
                  </a:cubicBezTo>
                  <a:cubicBezTo>
                    <a:pt x="2251" y="2251"/>
                    <a:pt x="2251" y="2251"/>
                    <a:pt x="2251" y="2251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7"/>
                  </a:moveTo>
                  <a:lnTo>
                    <a:pt x="1137" y="1807"/>
                  </a:lnTo>
                  <a:cubicBezTo>
                    <a:pt x="742" y="1807"/>
                    <a:pt x="396" y="1485"/>
                    <a:pt x="396" y="1089"/>
                  </a:cubicBezTo>
                  <a:cubicBezTo>
                    <a:pt x="396" y="668"/>
                    <a:pt x="742" y="347"/>
                    <a:pt x="1137" y="347"/>
                  </a:cubicBezTo>
                  <a:cubicBezTo>
                    <a:pt x="1533" y="347"/>
                    <a:pt x="1880" y="668"/>
                    <a:pt x="1880" y="1089"/>
                  </a:cubicBezTo>
                  <a:cubicBezTo>
                    <a:pt x="1880" y="1485"/>
                    <a:pt x="1533" y="1807"/>
                    <a:pt x="1137" y="1807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D85371BB-310E-461B-8210-E9C4CB0B6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287289"/>
              <a:ext cx="173499" cy="173839"/>
            </a:xfrm>
            <a:custGeom>
              <a:avLst/>
              <a:gdLst>
                <a:gd name="T0" fmla="*/ 0 w 2251"/>
                <a:gd name="T1" fmla="*/ 0 h 2252"/>
                <a:gd name="T2" fmla="*/ 0 w 2251"/>
                <a:gd name="T3" fmla="*/ 0 h 2252"/>
                <a:gd name="T4" fmla="*/ 0 w 2251"/>
                <a:gd name="T5" fmla="*/ 2251 h 2252"/>
                <a:gd name="T6" fmla="*/ 2250 w 2251"/>
                <a:gd name="T7" fmla="*/ 2251 h 2252"/>
                <a:gd name="T8" fmla="*/ 2250 w 2251"/>
                <a:gd name="T9" fmla="*/ 0 h 2252"/>
                <a:gd name="T10" fmla="*/ 0 w 2251"/>
                <a:gd name="T11" fmla="*/ 0 h 2252"/>
                <a:gd name="T12" fmla="*/ 1138 w 2251"/>
                <a:gd name="T13" fmla="*/ 1807 h 2252"/>
                <a:gd name="T14" fmla="*/ 1138 w 2251"/>
                <a:gd name="T15" fmla="*/ 1807 h 2252"/>
                <a:gd name="T16" fmla="*/ 395 w 2251"/>
                <a:gd name="T17" fmla="*/ 1089 h 2252"/>
                <a:gd name="T18" fmla="*/ 1138 w 2251"/>
                <a:gd name="T19" fmla="*/ 347 h 2252"/>
                <a:gd name="T20" fmla="*/ 1879 w 2251"/>
                <a:gd name="T21" fmla="*/ 1089 h 2252"/>
                <a:gd name="T22" fmla="*/ 1138 w 2251"/>
                <a:gd name="T23" fmla="*/ 1807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2">
                  <a:moveTo>
                    <a:pt x="0" y="0"/>
                  </a:moveTo>
                  <a:lnTo>
                    <a:pt x="0" y="0"/>
                  </a:lnTo>
                  <a:cubicBezTo>
                    <a:pt x="0" y="2251"/>
                    <a:pt x="0" y="2251"/>
                    <a:pt x="0" y="2251"/>
                  </a:cubicBezTo>
                  <a:cubicBezTo>
                    <a:pt x="2250" y="2251"/>
                    <a:pt x="2250" y="2251"/>
                    <a:pt x="2250" y="2251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8" y="1807"/>
                  </a:moveTo>
                  <a:lnTo>
                    <a:pt x="1138" y="1807"/>
                  </a:lnTo>
                  <a:cubicBezTo>
                    <a:pt x="742" y="1807"/>
                    <a:pt x="395" y="1485"/>
                    <a:pt x="395" y="1089"/>
                  </a:cubicBezTo>
                  <a:cubicBezTo>
                    <a:pt x="395" y="668"/>
                    <a:pt x="742" y="347"/>
                    <a:pt x="1138" y="347"/>
                  </a:cubicBezTo>
                  <a:cubicBezTo>
                    <a:pt x="1533" y="347"/>
                    <a:pt x="1879" y="668"/>
                    <a:pt x="1879" y="1089"/>
                  </a:cubicBezTo>
                  <a:cubicBezTo>
                    <a:pt x="1879" y="1485"/>
                    <a:pt x="1533" y="1807"/>
                    <a:pt x="1138" y="1807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84DADF8D-F15F-43F3-9FD6-2634E6948F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480179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0 h 2251"/>
                <a:gd name="T4" fmla="*/ 0 w 2252"/>
                <a:gd name="T5" fmla="*/ 2250 h 2251"/>
                <a:gd name="T6" fmla="*/ 2251 w 2252"/>
                <a:gd name="T7" fmla="*/ 2250 h 2251"/>
                <a:gd name="T8" fmla="*/ 2251 w 2252"/>
                <a:gd name="T9" fmla="*/ 0 h 2251"/>
                <a:gd name="T10" fmla="*/ 0 w 2252"/>
                <a:gd name="T11" fmla="*/ 0 h 2251"/>
                <a:gd name="T12" fmla="*/ 1137 w 2252"/>
                <a:gd name="T13" fmla="*/ 1806 h 2251"/>
                <a:gd name="T14" fmla="*/ 1137 w 2252"/>
                <a:gd name="T15" fmla="*/ 1806 h 2251"/>
                <a:gd name="T16" fmla="*/ 395 w 2252"/>
                <a:gd name="T17" fmla="*/ 1089 h 2251"/>
                <a:gd name="T18" fmla="*/ 1137 w 2252"/>
                <a:gd name="T19" fmla="*/ 346 h 2251"/>
                <a:gd name="T20" fmla="*/ 1879 w 2252"/>
                <a:gd name="T21" fmla="*/ 1089 h 2251"/>
                <a:gd name="T22" fmla="*/ 1137 w 2252"/>
                <a:gd name="T23" fmla="*/ 1806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1" y="2250"/>
                    <a:pt x="2251" y="2250"/>
                    <a:pt x="2251" y="2250"/>
                  </a:cubicBezTo>
                  <a:cubicBezTo>
                    <a:pt x="2251" y="0"/>
                    <a:pt x="2251" y="0"/>
                    <a:pt x="2251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4"/>
                    <a:pt x="395" y="1089"/>
                  </a:cubicBezTo>
                  <a:cubicBezTo>
                    <a:pt x="395" y="667"/>
                    <a:pt x="741" y="346"/>
                    <a:pt x="1137" y="346"/>
                  </a:cubicBezTo>
                  <a:cubicBezTo>
                    <a:pt x="1533" y="346"/>
                    <a:pt x="1879" y="667"/>
                    <a:pt x="1879" y="1089"/>
                  </a:cubicBezTo>
                  <a:cubicBezTo>
                    <a:pt x="1879" y="1484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4C65869A-6BAA-4F6A-8A11-9F08E991C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2296" y="1480179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0 h 2251"/>
                <a:gd name="T4" fmla="*/ 0 w 2251"/>
                <a:gd name="T5" fmla="*/ 2250 h 2251"/>
                <a:gd name="T6" fmla="*/ 2250 w 2251"/>
                <a:gd name="T7" fmla="*/ 2250 h 2251"/>
                <a:gd name="T8" fmla="*/ 2250 w 2251"/>
                <a:gd name="T9" fmla="*/ 0 h 2251"/>
                <a:gd name="T10" fmla="*/ 0 w 2251"/>
                <a:gd name="T11" fmla="*/ 0 h 2251"/>
                <a:gd name="T12" fmla="*/ 1137 w 2251"/>
                <a:gd name="T13" fmla="*/ 1806 h 2251"/>
                <a:gd name="T14" fmla="*/ 1137 w 2251"/>
                <a:gd name="T15" fmla="*/ 1806 h 2251"/>
                <a:gd name="T16" fmla="*/ 395 w 2251"/>
                <a:gd name="T17" fmla="*/ 1089 h 2251"/>
                <a:gd name="T18" fmla="*/ 1137 w 2251"/>
                <a:gd name="T19" fmla="*/ 346 h 2251"/>
                <a:gd name="T20" fmla="*/ 1879 w 2251"/>
                <a:gd name="T21" fmla="*/ 1089 h 2251"/>
                <a:gd name="T22" fmla="*/ 1137 w 2251"/>
                <a:gd name="T23" fmla="*/ 1806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0"/>
                  </a:lnTo>
                  <a:cubicBezTo>
                    <a:pt x="0" y="2250"/>
                    <a:pt x="0" y="2250"/>
                    <a:pt x="0" y="2250"/>
                  </a:cubicBezTo>
                  <a:cubicBezTo>
                    <a:pt x="2250" y="2250"/>
                    <a:pt x="2250" y="2250"/>
                    <a:pt x="2250" y="2250"/>
                  </a:cubicBezTo>
                  <a:cubicBezTo>
                    <a:pt x="2250" y="0"/>
                    <a:pt x="2250" y="0"/>
                    <a:pt x="2250" y="0"/>
                  </a:cubicBezTo>
                  <a:lnTo>
                    <a:pt x="0" y="0"/>
                  </a:lnTo>
                  <a:close/>
                  <a:moveTo>
                    <a:pt x="1137" y="1806"/>
                  </a:moveTo>
                  <a:lnTo>
                    <a:pt x="1137" y="1806"/>
                  </a:lnTo>
                  <a:cubicBezTo>
                    <a:pt x="741" y="1806"/>
                    <a:pt x="395" y="1484"/>
                    <a:pt x="395" y="1089"/>
                  </a:cubicBezTo>
                  <a:cubicBezTo>
                    <a:pt x="395" y="667"/>
                    <a:pt x="741" y="346"/>
                    <a:pt x="1137" y="346"/>
                  </a:cubicBezTo>
                  <a:cubicBezTo>
                    <a:pt x="1533" y="346"/>
                    <a:pt x="1879" y="667"/>
                    <a:pt x="1879" y="1089"/>
                  </a:cubicBezTo>
                  <a:cubicBezTo>
                    <a:pt x="1879" y="1484"/>
                    <a:pt x="1533" y="1806"/>
                    <a:pt x="1137" y="1806"/>
                  </a:cubicBez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9BF12110-E497-47C2-BFAC-6DBFE2B2AA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6567" y="833471"/>
              <a:ext cx="927367" cy="902533"/>
            </a:xfrm>
            <a:custGeom>
              <a:avLst/>
              <a:gdLst>
                <a:gd name="T0" fmla="*/ 10981 w 12021"/>
                <a:gd name="T1" fmla="*/ 0 h 11699"/>
                <a:gd name="T2" fmla="*/ 989 w 12021"/>
                <a:gd name="T3" fmla="*/ 25 h 11699"/>
                <a:gd name="T4" fmla="*/ 25 w 12021"/>
                <a:gd name="T5" fmla="*/ 1039 h 11699"/>
                <a:gd name="T6" fmla="*/ 0 w 12021"/>
                <a:gd name="T7" fmla="*/ 10733 h 11699"/>
                <a:gd name="T8" fmla="*/ 1064 w 12021"/>
                <a:gd name="T9" fmla="*/ 11698 h 11699"/>
                <a:gd name="T10" fmla="*/ 11055 w 12021"/>
                <a:gd name="T11" fmla="*/ 11648 h 11699"/>
                <a:gd name="T12" fmla="*/ 12020 w 12021"/>
                <a:gd name="T13" fmla="*/ 10610 h 11699"/>
                <a:gd name="T14" fmla="*/ 12020 w 12021"/>
                <a:gd name="T15" fmla="*/ 1039 h 11699"/>
                <a:gd name="T16" fmla="*/ 10981 w 12021"/>
                <a:gd name="T17" fmla="*/ 0 h 11699"/>
                <a:gd name="T18" fmla="*/ 11723 w 12021"/>
                <a:gd name="T19" fmla="*/ 10362 h 11699"/>
                <a:gd name="T20" fmla="*/ 10808 w 12021"/>
                <a:gd name="T21" fmla="*/ 11352 h 11699"/>
                <a:gd name="T22" fmla="*/ 1336 w 12021"/>
                <a:gd name="T23" fmla="*/ 11401 h 11699"/>
                <a:gd name="T24" fmla="*/ 297 w 12021"/>
                <a:gd name="T25" fmla="*/ 10486 h 11699"/>
                <a:gd name="T26" fmla="*/ 322 w 12021"/>
                <a:gd name="T27" fmla="*/ 1285 h 11699"/>
                <a:gd name="T28" fmla="*/ 1237 w 12021"/>
                <a:gd name="T29" fmla="*/ 321 h 11699"/>
                <a:gd name="T30" fmla="*/ 10734 w 12021"/>
                <a:gd name="T31" fmla="*/ 297 h 11699"/>
                <a:gd name="T32" fmla="*/ 11723 w 12021"/>
                <a:gd name="T33" fmla="*/ 1285 h 11699"/>
                <a:gd name="T34" fmla="*/ 11723 w 12021"/>
                <a:gd name="T35" fmla="*/ 10362 h 1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2021" h="11699">
                  <a:moveTo>
                    <a:pt x="10981" y="0"/>
                  </a:moveTo>
                  <a:lnTo>
                    <a:pt x="989" y="25"/>
                  </a:lnTo>
                  <a:lnTo>
                    <a:pt x="25" y="1039"/>
                  </a:lnTo>
                  <a:lnTo>
                    <a:pt x="0" y="10733"/>
                  </a:lnTo>
                  <a:lnTo>
                    <a:pt x="1064" y="11698"/>
                  </a:lnTo>
                  <a:lnTo>
                    <a:pt x="11055" y="11648"/>
                  </a:lnTo>
                  <a:lnTo>
                    <a:pt x="12020" y="10610"/>
                  </a:lnTo>
                  <a:lnTo>
                    <a:pt x="12020" y="1039"/>
                  </a:lnTo>
                  <a:lnTo>
                    <a:pt x="10981" y="0"/>
                  </a:lnTo>
                  <a:close/>
                  <a:moveTo>
                    <a:pt x="11723" y="10362"/>
                  </a:moveTo>
                  <a:lnTo>
                    <a:pt x="10808" y="11352"/>
                  </a:lnTo>
                  <a:lnTo>
                    <a:pt x="1336" y="11401"/>
                  </a:lnTo>
                  <a:lnTo>
                    <a:pt x="297" y="10486"/>
                  </a:lnTo>
                  <a:lnTo>
                    <a:pt x="322" y="1285"/>
                  </a:lnTo>
                  <a:lnTo>
                    <a:pt x="1237" y="321"/>
                  </a:lnTo>
                  <a:lnTo>
                    <a:pt x="10734" y="297"/>
                  </a:lnTo>
                  <a:lnTo>
                    <a:pt x="11723" y="1285"/>
                  </a:lnTo>
                  <a:lnTo>
                    <a:pt x="11723" y="1036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751877F6-CE5C-4448-B2D0-C5B2145B0A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9171" y="1314164"/>
              <a:ext cx="120428" cy="120428"/>
            </a:xfrm>
            <a:custGeom>
              <a:avLst/>
              <a:gdLst>
                <a:gd name="T0" fmla="*/ 1559 w 1560"/>
                <a:gd name="T1" fmla="*/ 792 h 1560"/>
                <a:gd name="T2" fmla="*/ 1559 w 1560"/>
                <a:gd name="T3" fmla="*/ 792 h 1560"/>
                <a:gd name="T4" fmla="*/ 792 w 1560"/>
                <a:gd name="T5" fmla="*/ 1559 h 1560"/>
                <a:gd name="T6" fmla="*/ 0 w 1560"/>
                <a:gd name="T7" fmla="*/ 792 h 1560"/>
                <a:gd name="T8" fmla="*/ 792 w 1560"/>
                <a:gd name="T9" fmla="*/ 0 h 1560"/>
                <a:gd name="T10" fmla="*/ 1559 w 1560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0" h="1560">
                  <a:moveTo>
                    <a:pt x="1559" y="792"/>
                  </a:moveTo>
                  <a:lnTo>
                    <a:pt x="1559" y="792"/>
                  </a:lnTo>
                  <a:cubicBezTo>
                    <a:pt x="1559" y="1212"/>
                    <a:pt x="1212" y="1559"/>
                    <a:pt x="792" y="1559"/>
                  </a:cubicBezTo>
                  <a:cubicBezTo>
                    <a:pt x="372" y="1559"/>
                    <a:pt x="0" y="1212"/>
                    <a:pt x="0" y="792"/>
                  </a:cubicBezTo>
                  <a:cubicBezTo>
                    <a:pt x="0" y="346"/>
                    <a:pt x="372" y="0"/>
                    <a:pt x="792" y="0"/>
                  </a:cubicBezTo>
                  <a:cubicBezTo>
                    <a:pt x="1212" y="0"/>
                    <a:pt x="1559" y="346"/>
                    <a:pt x="1559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DEA538FB-69F5-4083-B845-51779DE8D6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0595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2251 h 2252"/>
                <a:gd name="T4" fmla="*/ 2251 w 2252"/>
                <a:gd name="T5" fmla="*/ 2251 h 2252"/>
                <a:gd name="T6" fmla="*/ 2251 w 2252"/>
                <a:gd name="T7" fmla="*/ 0 h 2252"/>
                <a:gd name="T8" fmla="*/ 0 w 2252"/>
                <a:gd name="T9" fmla="*/ 0 h 2252"/>
                <a:gd name="T10" fmla="*/ 2202 w 2252"/>
                <a:gd name="T11" fmla="*/ 2202 h 2252"/>
                <a:gd name="T12" fmla="*/ 75 w 2252"/>
                <a:gd name="T13" fmla="*/ 2202 h 2252"/>
                <a:gd name="T14" fmla="*/ 75 w 2252"/>
                <a:gd name="T15" fmla="*/ 75 h 2252"/>
                <a:gd name="T16" fmla="*/ 2202 w 2252"/>
                <a:gd name="T17" fmla="*/ 75 h 2252"/>
                <a:gd name="T18" fmla="*/ 2202 w 2252"/>
                <a:gd name="T19" fmla="*/ 2202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2251"/>
                  </a:lnTo>
                  <a:lnTo>
                    <a:pt x="2251" y="2251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2" y="2202"/>
                  </a:moveTo>
                  <a:lnTo>
                    <a:pt x="75" y="2202"/>
                  </a:lnTo>
                  <a:lnTo>
                    <a:pt x="75" y="75"/>
                  </a:lnTo>
                  <a:lnTo>
                    <a:pt x="2202" y="75"/>
                  </a:lnTo>
                  <a:lnTo>
                    <a:pt x="2202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380F4407-3161-48E5-A2AF-94B3E9BBD8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545" y="1121615"/>
              <a:ext cx="118387" cy="120428"/>
            </a:xfrm>
            <a:custGeom>
              <a:avLst/>
              <a:gdLst>
                <a:gd name="T0" fmla="*/ 1534 w 1535"/>
                <a:gd name="T1" fmla="*/ 792 h 1559"/>
                <a:gd name="T2" fmla="*/ 1534 w 1535"/>
                <a:gd name="T3" fmla="*/ 792 h 1559"/>
                <a:gd name="T4" fmla="*/ 767 w 1535"/>
                <a:gd name="T5" fmla="*/ 1558 h 1559"/>
                <a:gd name="T6" fmla="*/ 0 w 1535"/>
                <a:gd name="T7" fmla="*/ 792 h 1559"/>
                <a:gd name="T8" fmla="*/ 767 w 1535"/>
                <a:gd name="T9" fmla="*/ 0 h 1559"/>
                <a:gd name="T10" fmla="*/ 1534 w 1535"/>
                <a:gd name="T11" fmla="*/ 792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5" h="1559">
                  <a:moveTo>
                    <a:pt x="1534" y="792"/>
                  </a:moveTo>
                  <a:lnTo>
                    <a:pt x="1534" y="792"/>
                  </a:lnTo>
                  <a:cubicBezTo>
                    <a:pt x="1534" y="1212"/>
                    <a:pt x="1187" y="1558"/>
                    <a:pt x="767" y="1558"/>
                  </a:cubicBezTo>
                  <a:cubicBezTo>
                    <a:pt x="347" y="1558"/>
                    <a:pt x="0" y="1212"/>
                    <a:pt x="0" y="792"/>
                  </a:cubicBezTo>
                  <a:cubicBezTo>
                    <a:pt x="0" y="346"/>
                    <a:pt x="347" y="0"/>
                    <a:pt x="767" y="0"/>
                  </a:cubicBezTo>
                  <a:cubicBezTo>
                    <a:pt x="1187" y="0"/>
                    <a:pt x="1534" y="346"/>
                    <a:pt x="1534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6820CC9D-EA0D-4B43-BD98-35B632DAD1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094740"/>
              <a:ext cx="173499" cy="173839"/>
            </a:xfrm>
            <a:custGeom>
              <a:avLst/>
              <a:gdLst>
                <a:gd name="T0" fmla="*/ 0 w 2251"/>
                <a:gd name="T1" fmla="*/ 0 h 2253"/>
                <a:gd name="T2" fmla="*/ 0 w 2251"/>
                <a:gd name="T3" fmla="*/ 2252 h 2253"/>
                <a:gd name="T4" fmla="*/ 2250 w 2251"/>
                <a:gd name="T5" fmla="*/ 2252 h 2253"/>
                <a:gd name="T6" fmla="*/ 2250 w 2251"/>
                <a:gd name="T7" fmla="*/ 0 h 2253"/>
                <a:gd name="T8" fmla="*/ 0 w 2251"/>
                <a:gd name="T9" fmla="*/ 0 h 2253"/>
                <a:gd name="T10" fmla="*/ 2201 w 2251"/>
                <a:gd name="T11" fmla="*/ 2202 h 2253"/>
                <a:gd name="T12" fmla="*/ 74 w 2251"/>
                <a:gd name="T13" fmla="*/ 2202 h 2253"/>
                <a:gd name="T14" fmla="*/ 74 w 2251"/>
                <a:gd name="T15" fmla="*/ 75 h 2253"/>
                <a:gd name="T16" fmla="*/ 2201 w 2251"/>
                <a:gd name="T17" fmla="*/ 75 h 2253"/>
                <a:gd name="T18" fmla="*/ 2201 w 2251"/>
                <a:gd name="T19" fmla="*/ 2202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1" h="2253">
                  <a:moveTo>
                    <a:pt x="0" y="0"/>
                  </a:moveTo>
                  <a:lnTo>
                    <a:pt x="0" y="2252"/>
                  </a:lnTo>
                  <a:lnTo>
                    <a:pt x="2250" y="2252"/>
                  </a:lnTo>
                  <a:lnTo>
                    <a:pt x="2250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BE7ED6A7-20F2-4E86-9327-9017E7D5A6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952" y="1121615"/>
              <a:ext cx="118387" cy="120428"/>
            </a:xfrm>
            <a:custGeom>
              <a:avLst/>
              <a:gdLst>
                <a:gd name="T0" fmla="*/ 1533 w 1534"/>
                <a:gd name="T1" fmla="*/ 792 h 1559"/>
                <a:gd name="T2" fmla="*/ 1533 w 1534"/>
                <a:gd name="T3" fmla="*/ 792 h 1559"/>
                <a:gd name="T4" fmla="*/ 767 w 1534"/>
                <a:gd name="T5" fmla="*/ 1558 h 1559"/>
                <a:gd name="T6" fmla="*/ 0 w 1534"/>
                <a:gd name="T7" fmla="*/ 792 h 1559"/>
                <a:gd name="T8" fmla="*/ 767 w 1534"/>
                <a:gd name="T9" fmla="*/ 0 h 1559"/>
                <a:gd name="T10" fmla="*/ 1533 w 1534"/>
                <a:gd name="T11" fmla="*/ 792 h 1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59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7" y="1558"/>
                    <a:pt x="767" y="1558"/>
                  </a:cubicBezTo>
                  <a:cubicBezTo>
                    <a:pt x="346" y="1558"/>
                    <a:pt x="0" y="1212"/>
                    <a:pt x="0" y="792"/>
                  </a:cubicBezTo>
                  <a:cubicBezTo>
                    <a:pt x="0" y="346"/>
                    <a:pt x="346" y="0"/>
                    <a:pt x="767" y="0"/>
                  </a:cubicBezTo>
                  <a:cubicBezTo>
                    <a:pt x="1187" y="0"/>
                    <a:pt x="1533" y="346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3FD46920-ED14-4E98-BD19-611D66D8C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094740"/>
              <a:ext cx="173839" cy="173839"/>
            </a:xfrm>
            <a:custGeom>
              <a:avLst/>
              <a:gdLst>
                <a:gd name="T0" fmla="*/ 0 w 2252"/>
                <a:gd name="T1" fmla="*/ 0 h 2253"/>
                <a:gd name="T2" fmla="*/ 0 w 2252"/>
                <a:gd name="T3" fmla="*/ 2252 h 2253"/>
                <a:gd name="T4" fmla="*/ 2251 w 2252"/>
                <a:gd name="T5" fmla="*/ 2252 h 2253"/>
                <a:gd name="T6" fmla="*/ 2251 w 2252"/>
                <a:gd name="T7" fmla="*/ 0 h 2253"/>
                <a:gd name="T8" fmla="*/ 0 w 2252"/>
                <a:gd name="T9" fmla="*/ 0 h 2253"/>
                <a:gd name="T10" fmla="*/ 2201 w 2252"/>
                <a:gd name="T11" fmla="*/ 2202 h 2253"/>
                <a:gd name="T12" fmla="*/ 74 w 2252"/>
                <a:gd name="T13" fmla="*/ 2202 h 2253"/>
                <a:gd name="T14" fmla="*/ 74 w 2252"/>
                <a:gd name="T15" fmla="*/ 75 h 2253"/>
                <a:gd name="T16" fmla="*/ 2201 w 2252"/>
                <a:gd name="T17" fmla="*/ 75 h 2253"/>
                <a:gd name="T18" fmla="*/ 2201 w 2252"/>
                <a:gd name="T19" fmla="*/ 2202 h 2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3">
                  <a:moveTo>
                    <a:pt x="0" y="0"/>
                  </a:moveTo>
                  <a:lnTo>
                    <a:pt x="0" y="2252"/>
                  </a:lnTo>
                  <a:lnTo>
                    <a:pt x="2251" y="2252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E9AC8AA7-CB36-4008-AFCD-DBE805405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620" y="928725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3"/>
                    <a:pt x="1188" y="1559"/>
                    <a:pt x="767" y="1559"/>
                  </a:cubicBezTo>
                  <a:cubicBezTo>
                    <a:pt x="346" y="1559"/>
                    <a:pt x="0" y="1213"/>
                    <a:pt x="0" y="792"/>
                  </a:cubicBezTo>
                  <a:cubicBezTo>
                    <a:pt x="0" y="347"/>
                    <a:pt x="346" y="0"/>
                    <a:pt x="767" y="0"/>
                  </a:cubicBezTo>
                  <a:cubicBezTo>
                    <a:pt x="1188" y="0"/>
                    <a:pt x="1533" y="347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BE0534D5-68F5-45C3-9E23-552FC2621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902190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2250 h 2251"/>
                <a:gd name="T4" fmla="*/ 2251 w 2252"/>
                <a:gd name="T5" fmla="*/ 2250 h 2251"/>
                <a:gd name="T6" fmla="*/ 2251 w 2252"/>
                <a:gd name="T7" fmla="*/ 0 h 2251"/>
                <a:gd name="T8" fmla="*/ 0 w 2252"/>
                <a:gd name="T9" fmla="*/ 0 h 2251"/>
                <a:gd name="T10" fmla="*/ 2201 w 2252"/>
                <a:gd name="T11" fmla="*/ 2200 h 2251"/>
                <a:gd name="T12" fmla="*/ 74 w 2252"/>
                <a:gd name="T13" fmla="*/ 2200 h 2251"/>
                <a:gd name="T14" fmla="*/ 74 w 2252"/>
                <a:gd name="T15" fmla="*/ 74 h 2251"/>
                <a:gd name="T16" fmla="*/ 2201 w 2252"/>
                <a:gd name="T17" fmla="*/ 74 h 2251"/>
                <a:gd name="T18" fmla="*/ 2201 w 2252"/>
                <a:gd name="T19" fmla="*/ 2200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2250"/>
                  </a:lnTo>
                  <a:lnTo>
                    <a:pt x="2251" y="2250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0"/>
                  </a:moveTo>
                  <a:lnTo>
                    <a:pt x="74" y="2200"/>
                  </a:lnTo>
                  <a:lnTo>
                    <a:pt x="74" y="74"/>
                  </a:lnTo>
                  <a:lnTo>
                    <a:pt x="2201" y="74"/>
                  </a:lnTo>
                  <a:lnTo>
                    <a:pt x="2201" y="2200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ADEF1DB2-A41C-4032-A42F-8F43F5A0B9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620" y="1314164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8" y="1559"/>
                    <a:pt x="767" y="1559"/>
                  </a:cubicBezTo>
                  <a:cubicBezTo>
                    <a:pt x="346" y="1559"/>
                    <a:pt x="0" y="1212"/>
                    <a:pt x="0" y="792"/>
                  </a:cubicBezTo>
                  <a:cubicBezTo>
                    <a:pt x="0" y="346"/>
                    <a:pt x="346" y="0"/>
                    <a:pt x="767" y="0"/>
                  </a:cubicBezTo>
                  <a:cubicBezTo>
                    <a:pt x="1188" y="0"/>
                    <a:pt x="1533" y="346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6FCE193E-5F04-4E17-9E8A-108259197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91002" y="1287289"/>
              <a:ext cx="173839" cy="173839"/>
            </a:xfrm>
            <a:custGeom>
              <a:avLst/>
              <a:gdLst>
                <a:gd name="T0" fmla="*/ 0 w 2252"/>
                <a:gd name="T1" fmla="*/ 0 h 2252"/>
                <a:gd name="T2" fmla="*/ 0 w 2252"/>
                <a:gd name="T3" fmla="*/ 2251 h 2252"/>
                <a:gd name="T4" fmla="*/ 2251 w 2252"/>
                <a:gd name="T5" fmla="*/ 2251 h 2252"/>
                <a:gd name="T6" fmla="*/ 2251 w 2252"/>
                <a:gd name="T7" fmla="*/ 0 h 2252"/>
                <a:gd name="T8" fmla="*/ 0 w 2252"/>
                <a:gd name="T9" fmla="*/ 0 h 2252"/>
                <a:gd name="T10" fmla="*/ 2201 w 2252"/>
                <a:gd name="T11" fmla="*/ 2202 h 2252"/>
                <a:gd name="T12" fmla="*/ 74 w 2252"/>
                <a:gd name="T13" fmla="*/ 2202 h 2252"/>
                <a:gd name="T14" fmla="*/ 74 w 2252"/>
                <a:gd name="T15" fmla="*/ 75 h 2252"/>
                <a:gd name="T16" fmla="*/ 2201 w 2252"/>
                <a:gd name="T17" fmla="*/ 75 h 2252"/>
                <a:gd name="T18" fmla="*/ 2201 w 2252"/>
                <a:gd name="T19" fmla="*/ 2202 h 2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2">
                  <a:moveTo>
                    <a:pt x="0" y="0"/>
                  </a:moveTo>
                  <a:lnTo>
                    <a:pt x="0" y="2251"/>
                  </a:lnTo>
                  <a:lnTo>
                    <a:pt x="2251" y="2251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2"/>
                  </a:moveTo>
                  <a:lnTo>
                    <a:pt x="74" y="2202"/>
                  </a:lnTo>
                  <a:lnTo>
                    <a:pt x="74" y="75"/>
                  </a:lnTo>
                  <a:lnTo>
                    <a:pt x="2201" y="75"/>
                  </a:lnTo>
                  <a:lnTo>
                    <a:pt x="2201" y="2202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F4366B91-6C5E-4F18-AB9A-0098962F0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9545" y="1507054"/>
              <a:ext cx="118387" cy="120428"/>
            </a:xfrm>
            <a:custGeom>
              <a:avLst/>
              <a:gdLst>
                <a:gd name="T0" fmla="*/ 1534 w 1535"/>
                <a:gd name="T1" fmla="*/ 792 h 1560"/>
                <a:gd name="T2" fmla="*/ 1534 w 1535"/>
                <a:gd name="T3" fmla="*/ 792 h 1560"/>
                <a:gd name="T4" fmla="*/ 767 w 1535"/>
                <a:gd name="T5" fmla="*/ 1559 h 1560"/>
                <a:gd name="T6" fmla="*/ 0 w 1535"/>
                <a:gd name="T7" fmla="*/ 792 h 1560"/>
                <a:gd name="T8" fmla="*/ 767 w 1535"/>
                <a:gd name="T9" fmla="*/ 0 h 1560"/>
                <a:gd name="T10" fmla="*/ 1534 w 1535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5" h="1560">
                  <a:moveTo>
                    <a:pt x="1534" y="792"/>
                  </a:moveTo>
                  <a:lnTo>
                    <a:pt x="1534" y="792"/>
                  </a:lnTo>
                  <a:cubicBezTo>
                    <a:pt x="1534" y="1212"/>
                    <a:pt x="1187" y="1559"/>
                    <a:pt x="767" y="1559"/>
                  </a:cubicBezTo>
                  <a:cubicBezTo>
                    <a:pt x="347" y="1559"/>
                    <a:pt x="0" y="1212"/>
                    <a:pt x="0" y="792"/>
                  </a:cubicBezTo>
                  <a:cubicBezTo>
                    <a:pt x="0" y="347"/>
                    <a:pt x="347" y="0"/>
                    <a:pt x="767" y="0"/>
                  </a:cubicBezTo>
                  <a:cubicBezTo>
                    <a:pt x="1187" y="0"/>
                    <a:pt x="1534" y="347"/>
                    <a:pt x="1534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687693EB-D3EF-4B98-89DF-4F42CC0F2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8928" y="1480179"/>
              <a:ext cx="173499" cy="173499"/>
            </a:xfrm>
            <a:custGeom>
              <a:avLst/>
              <a:gdLst>
                <a:gd name="T0" fmla="*/ 0 w 2251"/>
                <a:gd name="T1" fmla="*/ 0 h 2251"/>
                <a:gd name="T2" fmla="*/ 0 w 2251"/>
                <a:gd name="T3" fmla="*/ 2250 h 2251"/>
                <a:gd name="T4" fmla="*/ 2250 w 2251"/>
                <a:gd name="T5" fmla="*/ 2250 h 2251"/>
                <a:gd name="T6" fmla="*/ 2250 w 2251"/>
                <a:gd name="T7" fmla="*/ 0 h 2251"/>
                <a:gd name="T8" fmla="*/ 0 w 2251"/>
                <a:gd name="T9" fmla="*/ 0 h 2251"/>
                <a:gd name="T10" fmla="*/ 2201 w 2251"/>
                <a:gd name="T11" fmla="*/ 2201 h 2251"/>
                <a:gd name="T12" fmla="*/ 74 w 2251"/>
                <a:gd name="T13" fmla="*/ 2201 h 2251"/>
                <a:gd name="T14" fmla="*/ 74 w 2251"/>
                <a:gd name="T15" fmla="*/ 49 h 2251"/>
                <a:gd name="T16" fmla="*/ 2201 w 2251"/>
                <a:gd name="T17" fmla="*/ 49 h 2251"/>
                <a:gd name="T18" fmla="*/ 2201 w 2251"/>
                <a:gd name="T19" fmla="*/ 220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1" h="2251">
                  <a:moveTo>
                    <a:pt x="0" y="0"/>
                  </a:moveTo>
                  <a:lnTo>
                    <a:pt x="0" y="2250"/>
                  </a:lnTo>
                  <a:lnTo>
                    <a:pt x="2250" y="2250"/>
                  </a:lnTo>
                  <a:lnTo>
                    <a:pt x="2250" y="0"/>
                  </a:lnTo>
                  <a:lnTo>
                    <a:pt x="0" y="0"/>
                  </a:lnTo>
                  <a:close/>
                  <a:moveTo>
                    <a:pt x="2201" y="2201"/>
                  </a:moveTo>
                  <a:lnTo>
                    <a:pt x="74" y="2201"/>
                  </a:lnTo>
                  <a:lnTo>
                    <a:pt x="74" y="49"/>
                  </a:lnTo>
                  <a:lnTo>
                    <a:pt x="2201" y="49"/>
                  </a:lnTo>
                  <a:lnTo>
                    <a:pt x="2201" y="2201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5" name="Freeform 59">
              <a:extLst>
                <a:ext uri="{FF2B5EF4-FFF2-40B4-BE49-F238E27FC236}">
                  <a16:creationId xmlns:a16="http://schemas.microsoft.com/office/drawing/2014/main" id="{A6C09AF2-4867-4928-9F19-B3267ED32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9952" y="1507054"/>
              <a:ext cx="118387" cy="120428"/>
            </a:xfrm>
            <a:custGeom>
              <a:avLst/>
              <a:gdLst>
                <a:gd name="T0" fmla="*/ 1533 w 1534"/>
                <a:gd name="T1" fmla="*/ 792 h 1560"/>
                <a:gd name="T2" fmla="*/ 1533 w 1534"/>
                <a:gd name="T3" fmla="*/ 792 h 1560"/>
                <a:gd name="T4" fmla="*/ 767 w 1534"/>
                <a:gd name="T5" fmla="*/ 1559 h 1560"/>
                <a:gd name="T6" fmla="*/ 0 w 1534"/>
                <a:gd name="T7" fmla="*/ 792 h 1560"/>
                <a:gd name="T8" fmla="*/ 767 w 1534"/>
                <a:gd name="T9" fmla="*/ 0 h 1560"/>
                <a:gd name="T10" fmla="*/ 1533 w 1534"/>
                <a:gd name="T11" fmla="*/ 792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34" h="1560">
                  <a:moveTo>
                    <a:pt x="1533" y="792"/>
                  </a:moveTo>
                  <a:lnTo>
                    <a:pt x="1533" y="792"/>
                  </a:lnTo>
                  <a:cubicBezTo>
                    <a:pt x="1533" y="1212"/>
                    <a:pt x="1187" y="1559"/>
                    <a:pt x="767" y="1559"/>
                  </a:cubicBezTo>
                  <a:cubicBezTo>
                    <a:pt x="346" y="1559"/>
                    <a:pt x="0" y="1212"/>
                    <a:pt x="0" y="792"/>
                  </a:cubicBezTo>
                  <a:cubicBezTo>
                    <a:pt x="0" y="347"/>
                    <a:pt x="346" y="0"/>
                    <a:pt x="767" y="0"/>
                  </a:cubicBezTo>
                  <a:cubicBezTo>
                    <a:pt x="1187" y="0"/>
                    <a:pt x="1533" y="347"/>
                    <a:pt x="1533" y="792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6" name="Freeform 60">
              <a:extLst>
                <a:ext uri="{FF2B5EF4-FFF2-40B4-BE49-F238E27FC236}">
                  <a16:creationId xmlns:a16="http://schemas.microsoft.com/office/drawing/2014/main" id="{1930D572-0199-4497-B7C4-2400CB47E7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9675" y="1480179"/>
              <a:ext cx="173839" cy="173499"/>
            </a:xfrm>
            <a:custGeom>
              <a:avLst/>
              <a:gdLst>
                <a:gd name="T0" fmla="*/ 0 w 2252"/>
                <a:gd name="T1" fmla="*/ 0 h 2251"/>
                <a:gd name="T2" fmla="*/ 0 w 2252"/>
                <a:gd name="T3" fmla="*/ 2250 h 2251"/>
                <a:gd name="T4" fmla="*/ 2251 w 2252"/>
                <a:gd name="T5" fmla="*/ 2250 h 2251"/>
                <a:gd name="T6" fmla="*/ 2251 w 2252"/>
                <a:gd name="T7" fmla="*/ 0 h 2251"/>
                <a:gd name="T8" fmla="*/ 0 w 2252"/>
                <a:gd name="T9" fmla="*/ 0 h 2251"/>
                <a:gd name="T10" fmla="*/ 2201 w 2252"/>
                <a:gd name="T11" fmla="*/ 2201 h 2251"/>
                <a:gd name="T12" fmla="*/ 74 w 2252"/>
                <a:gd name="T13" fmla="*/ 2201 h 2251"/>
                <a:gd name="T14" fmla="*/ 74 w 2252"/>
                <a:gd name="T15" fmla="*/ 74 h 2251"/>
                <a:gd name="T16" fmla="*/ 2201 w 2252"/>
                <a:gd name="T17" fmla="*/ 74 h 2251"/>
                <a:gd name="T18" fmla="*/ 2201 w 2252"/>
                <a:gd name="T19" fmla="*/ 2201 h 2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2" h="2251">
                  <a:moveTo>
                    <a:pt x="0" y="0"/>
                  </a:moveTo>
                  <a:lnTo>
                    <a:pt x="0" y="2250"/>
                  </a:lnTo>
                  <a:lnTo>
                    <a:pt x="2251" y="2250"/>
                  </a:lnTo>
                  <a:lnTo>
                    <a:pt x="2251" y="0"/>
                  </a:lnTo>
                  <a:lnTo>
                    <a:pt x="0" y="0"/>
                  </a:lnTo>
                  <a:close/>
                  <a:moveTo>
                    <a:pt x="2201" y="2201"/>
                  </a:moveTo>
                  <a:lnTo>
                    <a:pt x="74" y="2201"/>
                  </a:lnTo>
                  <a:lnTo>
                    <a:pt x="74" y="74"/>
                  </a:lnTo>
                  <a:lnTo>
                    <a:pt x="2201" y="74"/>
                  </a:lnTo>
                  <a:lnTo>
                    <a:pt x="2201" y="2201"/>
                  </a:lnTo>
                  <a:close/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77" name="Freeform 1">
              <a:extLst>
                <a:ext uri="{FF2B5EF4-FFF2-40B4-BE49-F238E27FC236}">
                  <a16:creationId xmlns:a16="http://schemas.microsoft.com/office/drawing/2014/main" id="{03612342-90BD-4D8D-8FB9-A3ECA51500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12957" y="941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0E9AF50-E391-4C9E-B6FF-6D32AE15D680}"/>
              </a:ext>
            </a:extLst>
          </p:cNvPr>
          <p:cNvGrpSpPr>
            <a:grpSpLocks noChangeAspect="1"/>
          </p:cNvGrpSpPr>
          <p:nvPr/>
        </p:nvGrpSpPr>
        <p:grpSpPr>
          <a:xfrm>
            <a:off x="976820" y="3714543"/>
            <a:ext cx="736589" cy="565566"/>
            <a:chOff x="1840374" y="640686"/>
            <a:chExt cx="2108322" cy="1618806"/>
          </a:xfrm>
        </p:grpSpPr>
        <p:sp>
          <p:nvSpPr>
            <p:cNvPr id="79" name="Freeform 1">
              <a:extLst>
                <a:ext uri="{FF2B5EF4-FFF2-40B4-BE49-F238E27FC236}">
                  <a16:creationId xmlns:a16="http://schemas.microsoft.com/office/drawing/2014/main" id="{D0D816E5-9FA1-4EC0-A6FC-8620F47A0C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0374" y="640686"/>
              <a:ext cx="2108322" cy="1353651"/>
            </a:xfrm>
            <a:custGeom>
              <a:avLst/>
              <a:gdLst>
                <a:gd name="T0" fmla="*/ 21864 w 27351"/>
                <a:gd name="T1" fmla="*/ 17507 h 17560"/>
                <a:gd name="T2" fmla="*/ 21864 w 27351"/>
                <a:gd name="T3" fmla="*/ 17507 h 17560"/>
                <a:gd name="T4" fmla="*/ 20972 w 27351"/>
                <a:gd name="T5" fmla="*/ 16693 h 17560"/>
                <a:gd name="T6" fmla="*/ 21786 w 27351"/>
                <a:gd name="T7" fmla="*/ 15722 h 17560"/>
                <a:gd name="T8" fmla="*/ 25512 w 27351"/>
                <a:gd name="T9" fmla="*/ 11496 h 17560"/>
                <a:gd name="T10" fmla="*/ 21445 w 27351"/>
                <a:gd name="T11" fmla="*/ 7350 h 17560"/>
                <a:gd name="T12" fmla="*/ 20841 w 27351"/>
                <a:gd name="T13" fmla="*/ 7376 h 17560"/>
                <a:gd name="T14" fmla="*/ 20053 w 27351"/>
                <a:gd name="T15" fmla="*/ 7507 h 17560"/>
                <a:gd name="T16" fmla="*/ 19843 w 27351"/>
                <a:gd name="T17" fmla="*/ 6772 h 17560"/>
                <a:gd name="T18" fmla="*/ 15985 w 27351"/>
                <a:gd name="T19" fmla="*/ 3990 h 17560"/>
                <a:gd name="T20" fmla="*/ 14856 w 27351"/>
                <a:gd name="T21" fmla="*/ 4174 h 17560"/>
                <a:gd name="T22" fmla="*/ 14173 w 27351"/>
                <a:gd name="T23" fmla="*/ 4331 h 17560"/>
                <a:gd name="T24" fmla="*/ 13832 w 27351"/>
                <a:gd name="T25" fmla="*/ 3727 h 17560"/>
                <a:gd name="T26" fmla="*/ 10342 w 27351"/>
                <a:gd name="T27" fmla="*/ 1759 h 17560"/>
                <a:gd name="T28" fmla="*/ 6274 w 27351"/>
                <a:gd name="T29" fmla="*/ 5932 h 17560"/>
                <a:gd name="T30" fmla="*/ 6326 w 27351"/>
                <a:gd name="T31" fmla="*/ 6484 h 17560"/>
                <a:gd name="T32" fmla="*/ 6484 w 27351"/>
                <a:gd name="T33" fmla="*/ 7481 h 17560"/>
                <a:gd name="T34" fmla="*/ 5487 w 27351"/>
                <a:gd name="T35" fmla="*/ 7507 h 17560"/>
                <a:gd name="T36" fmla="*/ 1812 w 27351"/>
                <a:gd name="T37" fmla="*/ 11601 h 17560"/>
                <a:gd name="T38" fmla="*/ 5539 w 27351"/>
                <a:gd name="T39" fmla="*/ 15722 h 17560"/>
                <a:gd name="T40" fmla="*/ 6405 w 27351"/>
                <a:gd name="T41" fmla="*/ 16667 h 17560"/>
                <a:gd name="T42" fmla="*/ 5460 w 27351"/>
                <a:gd name="T43" fmla="*/ 17507 h 17560"/>
                <a:gd name="T44" fmla="*/ 0 w 27351"/>
                <a:gd name="T45" fmla="*/ 11601 h 17560"/>
                <a:gd name="T46" fmla="*/ 4515 w 27351"/>
                <a:gd name="T47" fmla="*/ 5880 h 17560"/>
                <a:gd name="T48" fmla="*/ 10394 w 27351"/>
                <a:gd name="T49" fmla="*/ 0 h 17560"/>
                <a:gd name="T50" fmla="*/ 15040 w 27351"/>
                <a:gd name="T51" fmla="*/ 2284 h 17560"/>
                <a:gd name="T52" fmla="*/ 16011 w 27351"/>
                <a:gd name="T53" fmla="*/ 2179 h 17560"/>
                <a:gd name="T54" fmla="*/ 21313 w 27351"/>
                <a:gd name="T55" fmla="*/ 5539 h 17560"/>
                <a:gd name="T56" fmla="*/ 21471 w 27351"/>
                <a:gd name="T57" fmla="*/ 5539 h 17560"/>
                <a:gd name="T58" fmla="*/ 27350 w 27351"/>
                <a:gd name="T59" fmla="*/ 11496 h 17560"/>
                <a:gd name="T60" fmla="*/ 21996 w 27351"/>
                <a:gd name="T61" fmla="*/ 17507 h 17560"/>
                <a:gd name="T62" fmla="*/ 21864 w 27351"/>
                <a:gd name="T63" fmla="*/ 17507 h 17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351" h="17560">
                  <a:moveTo>
                    <a:pt x="21864" y="17507"/>
                  </a:moveTo>
                  <a:lnTo>
                    <a:pt x="21864" y="17507"/>
                  </a:lnTo>
                  <a:cubicBezTo>
                    <a:pt x="21392" y="17507"/>
                    <a:pt x="20998" y="17165"/>
                    <a:pt x="20972" y="16693"/>
                  </a:cubicBezTo>
                  <a:cubicBezTo>
                    <a:pt x="20867" y="16220"/>
                    <a:pt x="21261" y="15748"/>
                    <a:pt x="21786" y="15722"/>
                  </a:cubicBezTo>
                  <a:cubicBezTo>
                    <a:pt x="23832" y="15538"/>
                    <a:pt x="25512" y="13622"/>
                    <a:pt x="25512" y="11496"/>
                  </a:cubicBezTo>
                  <a:cubicBezTo>
                    <a:pt x="25512" y="9240"/>
                    <a:pt x="23675" y="7350"/>
                    <a:pt x="21445" y="7350"/>
                  </a:cubicBezTo>
                  <a:cubicBezTo>
                    <a:pt x="21208" y="7350"/>
                    <a:pt x="21051" y="7350"/>
                    <a:pt x="20841" y="7376"/>
                  </a:cubicBezTo>
                  <a:cubicBezTo>
                    <a:pt x="20053" y="7507"/>
                    <a:pt x="20053" y="7507"/>
                    <a:pt x="20053" y="7507"/>
                  </a:cubicBezTo>
                  <a:cubicBezTo>
                    <a:pt x="19843" y="6772"/>
                    <a:pt x="19843" y="6772"/>
                    <a:pt x="19843" y="6772"/>
                  </a:cubicBezTo>
                  <a:cubicBezTo>
                    <a:pt x="19292" y="5119"/>
                    <a:pt x="17743" y="3990"/>
                    <a:pt x="15985" y="3990"/>
                  </a:cubicBezTo>
                  <a:cubicBezTo>
                    <a:pt x="15591" y="3990"/>
                    <a:pt x="15197" y="4042"/>
                    <a:pt x="14856" y="4174"/>
                  </a:cubicBezTo>
                  <a:cubicBezTo>
                    <a:pt x="14173" y="4331"/>
                    <a:pt x="14173" y="4331"/>
                    <a:pt x="14173" y="4331"/>
                  </a:cubicBezTo>
                  <a:cubicBezTo>
                    <a:pt x="13832" y="3727"/>
                    <a:pt x="13832" y="3727"/>
                    <a:pt x="13832" y="3727"/>
                  </a:cubicBezTo>
                  <a:cubicBezTo>
                    <a:pt x="13046" y="2493"/>
                    <a:pt x="11759" y="1759"/>
                    <a:pt x="10342" y="1759"/>
                  </a:cubicBezTo>
                  <a:cubicBezTo>
                    <a:pt x="8111" y="1759"/>
                    <a:pt x="6274" y="3649"/>
                    <a:pt x="6274" y="5932"/>
                  </a:cubicBezTo>
                  <a:cubicBezTo>
                    <a:pt x="6274" y="6090"/>
                    <a:pt x="6274" y="6300"/>
                    <a:pt x="6326" y="6484"/>
                  </a:cubicBezTo>
                  <a:cubicBezTo>
                    <a:pt x="6484" y="7481"/>
                    <a:pt x="6484" y="7481"/>
                    <a:pt x="6484" y="7481"/>
                  </a:cubicBezTo>
                  <a:cubicBezTo>
                    <a:pt x="5487" y="7507"/>
                    <a:pt x="5487" y="7507"/>
                    <a:pt x="5487" y="7507"/>
                  </a:cubicBezTo>
                  <a:cubicBezTo>
                    <a:pt x="3492" y="7691"/>
                    <a:pt x="1812" y="9450"/>
                    <a:pt x="1812" y="11601"/>
                  </a:cubicBezTo>
                  <a:cubicBezTo>
                    <a:pt x="1812" y="13701"/>
                    <a:pt x="3492" y="15538"/>
                    <a:pt x="5539" y="15722"/>
                  </a:cubicBezTo>
                  <a:cubicBezTo>
                    <a:pt x="6064" y="15748"/>
                    <a:pt x="6431" y="16142"/>
                    <a:pt x="6405" y="16667"/>
                  </a:cubicBezTo>
                  <a:cubicBezTo>
                    <a:pt x="6353" y="17165"/>
                    <a:pt x="5959" y="17559"/>
                    <a:pt x="5460" y="17507"/>
                  </a:cubicBezTo>
                  <a:cubicBezTo>
                    <a:pt x="2363" y="17297"/>
                    <a:pt x="0" y="14672"/>
                    <a:pt x="0" y="11601"/>
                  </a:cubicBezTo>
                  <a:cubicBezTo>
                    <a:pt x="0" y="8794"/>
                    <a:pt x="1943" y="6484"/>
                    <a:pt x="4515" y="5880"/>
                  </a:cubicBezTo>
                  <a:cubicBezTo>
                    <a:pt x="4515" y="2625"/>
                    <a:pt x="7166" y="0"/>
                    <a:pt x="10394" y="0"/>
                  </a:cubicBezTo>
                  <a:cubicBezTo>
                    <a:pt x="12206" y="0"/>
                    <a:pt x="13911" y="866"/>
                    <a:pt x="15040" y="2284"/>
                  </a:cubicBezTo>
                  <a:cubicBezTo>
                    <a:pt x="15328" y="2179"/>
                    <a:pt x="15670" y="2179"/>
                    <a:pt x="16011" y="2179"/>
                  </a:cubicBezTo>
                  <a:cubicBezTo>
                    <a:pt x="18295" y="2179"/>
                    <a:pt x="20368" y="3517"/>
                    <a:pt x="21313" y="5539"/>
                  </a:cubicBezTo>
                  <a:cubicBezTo>
                    <a:pt x="21392" y="5539"/>
                    <a:pt x="21392" y="5539"/>
                    <a:pt x="21471" y="5539"/>
                  </a:cubicBezTo>
                  <a:cubicBezTo>
                    <a:pt x="24699" y="5539"/>
                    <a:pt x="27350" y="8190"/>
                    <a:pt x="27350" y="11496"/>
                  </a:cubicBezTo>
                  <a:cubicBezTo>
                    <a:pt x="27350" y="14593"/>
                    <a:pt x="24987" y="17218"/>
                    <a:pt x="21996" y="17507"/>
                  </a:cubicBezTo>
                  <a:cubicBezTo>
                    <a:pt x="21917" y="17507"/>
                    <a:pt x="21917" y="17507"/>
                    <a:pt x="21864" y="17507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0" name="Freeform 2">
              <a:extLst>
                <a:ext uri="{FF2B5EF4-FFF2-40B4-BE49-F238E27FC236}">
                  <a16:creationId xmlns:a16="http://schemas.microsoft.com/office/drawing/2014/main" id="{703A9595-B0AF-4EC9-98E5-EF1C7698C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4565" y="1799890"/>
              <a:ext cx="382435" cy="459602"/>
            </a:xfrm>
            <a:custGeom>
              <a:avLst/>
              <a:gdLst>
                <a:gd name="T0" fmla="*/ 0 w 4961"/>
                <a:gd name="T1" fmla="*/ 1995 h 5960"/>
                <a:gd name="T2" fmla="*/ 0 w 4961"/>
                <a:gd name="T3" fmla="*/ 1995 h 5960"/>
                <a:gd name="T4" fmla="*/ 4960 w 4961"/>
                <a:gd name="T5" fmla="*/ 0 h 5960"/>
                <a:gd name="T6" fmla="*/ 4960 w 4961"/>
                <a:gd name="T7" fmla="*/ 5959 h 5960"/>
                <a:gd name="T8" fmla="*/ 0 w 4961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1" h="5960">
                  <a:moveTo>
                    <a:pt x="0" y="1995"/>
                  </a:moveTo>
                  <a:lnTo>
                    <a:pt x="0" y="1995"/>
                  </a:lnTo>
                  <a:cubicBezTo>
                    <a:pt x="1233" y="1496"/>
                    <a:pt x="4960" y="0"/>
                    <a:pt x="4960" y="0"/>
                  </a:cubicBezTo>
                  <a:cubicBezTo>
                    <a:pt x="4960" y="5959"/>
                    <a:pt x="4960" y="5959"/>
                    <a:pt x="4960" y="5959"/>
                  </a:cubicBezTo>
                  <a:cubicBezTo>
                    <a:pt x="2230" y="5801"/>
                    <a:pt x="0" y="1995"/>
                    <a:pt x="0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1" name="Freeform 3">
              <a:extLst>
                <a:ext uri="{FF2B5EF4-FFF2-40B4-BE49-F238E27FC236}">
                  <a16:creationId xmlns:a16="http://schemas.microsoft.com/office/drawing/2014/main" id="{F8FF3343-2C42-40E8-8866-4C029120D1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3374" y="1799890"/>
              <a:ext cx="384475" cy="459602"/>
            </a:xfrm>
            <a:custGeom>
              <a:avLst/>
              <a:gdLst>
                <a:gd name="T0" fmla="*/ 4986 w 4987"/>
                <a:gd name="T1" fmla="*/ 1995 h 5960"/>
                <a:gd name="T2" fmla="*/ 4986 w 4987"/>
                <a:gd name="T3" fmla="*/ 1995 h 5960"/>
                <a:gd name="T4" fmla="*/ 0 w 4987"/>
                <a:gd name="T5" fmla="*/ 0 h 5960"/>
                <a:gd name="T6" fmla="*/ 0 w 4987"/>
                <a:gd name="T7" fmla="*/ 5959 h 5960"/>
                <a:gd name="T8" fmla="*/ 4986 w 4987"/>
                <a:gd name="T9" fmla="*/ 1995 h 5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87" h="5960">
                  <a:moveTo>
                    <a:pt x="4986" y="1995"/>
                  </a:moveTo>
                  <a:lnTo>
                    <a:pt x="4986" y="1995"/>
                  </a:lnTo>
                  <a:cubicBezTo>
                    <a:pt x="3753" y="1496"/>
                    <a:pt x="0" y="0"/>
                    <a:pt x="0" y="0"/>
                  </a:cubicBezTo>
                  <a:cubicBezTo>
                    <a:pt x="0" y="5959"/>
                    <a:pt x="0" y="5959"/>
                    <a:pt x="0" y="5959"/>
                  </a:cubicBezTo>
                  <a:cubicBezTo>
                    <a:pt x="2755" y="5801"/>
                    <a:pt x="4986" y="1995"/>
                    <a:pt x="4986" y="1995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2" name="Freeform 4">
              <a:extLst>
                <a:ext uri="{FF2B5EF4-FFF2-40B4-BE49-F238E27FC236}">
                  <a16:creationId xmlns:a16="http://schemas.microsoft.com/office/drawing/2014/main" id="{FF02B9E5-B6A3-4F02-A46A-F12FE1840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5148" y="1718984"/>
              <a:ext cx="212464" cy="80906"/>
            </a:xfrm>
            <a:custGeom>
              <a:avLst/>
              <a:gdLst>
                <a:gd name="T0" fmla="*/ 0 w 2757"/>
                <a:gd name="T1" fmla="*/ 1050 h 1051"/>
                <a:gd name="T2" fmla="*/ 1365 w 2757"/>
                <a:gd name="T3" fmla="*/ 473 h 1051"/>
                <a:gd name="T4" fmla="*/ 2756 w 2757"/>
                <a:gd name="T5" fmla="*/ 1050 h 1051"/>
                <a:gd name="T6" fmla="*/ 2756 w 2757"/>
                <a:gd name="T7" fmla="*/ 0 h 1051"/>
                <a:gd name="T8" fmla="*/ 0 w 2757"/>
                <a:gd name="T9" fmla="*/ 0 h 1051"/>
                <a:gd name="T10" fmla="*/ 0 w 2757"/>
                <a:gd name="T11" fmla="*/ 1050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7" h="1051">
                  <a:moveTo>
                    <a:pt x="0" y="1050"/>
                  </a:moveTo>
                  <a:lnTo>
                    <a:pt x="1365" y="473"/>
                  </a:lnTo>
                  <a:lnTo>
                    <a:pt x="2756" y="1050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050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3" name="Freeform 5">
              <a:extLst>
                <a:ext uri="{FF2B5EF4-FFF2-40B4-BE49-F238E27FC236}">
                  <a16:creationId xmlns:a16="http://schemas.microsoft.com/office/drawing/2014/main" id="{D83086B3-0EE5-4783-A410-6DE6FC2543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718983"/>
              <a:ext cx="212464" cy="169971"/>
            </a:xfrm>
            <a:custGeom>
              <a:avLst/>
              <a:gdLst>
                <a:gd name="T0" fmla="*/ 0 w 2757"/>
                <a:gd name="T1" fmla="*/ 2205 h 2206"/>
                <a:gd name="T2" fmla="*/ 2756 w 2757"/>
                <a:gd name="T3" fmla="*/ 1155 h 2206"/>
                <a:gd name="T4" fmla="*/ 2756 w 2757"/>
                <a:gd name="T5" fmla="*/ 0 h 2206"/>
                <a:gd name="T6" fmla="*/ 0 w 2757"/>
                <a:gd name="T7" fmla="*/ 0 h 2206"/>
                <a:gd name="T8" fmla="*/ 0 w 2757"/>
                <a:gd name="T9" fmla="*/ 2205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2206">
                  <a:moveTo>
                    <a:pt x="0" y="2205"/>
                  </a:moveTo>
                  <a:lnTo>
                    <a:pt x="2756" y="1155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2205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4" name="Freeform 6">
              <a:extLst>
                <a:ext uri="{FF2B5EF4-FFF2-40B4-BE49-F238E27FC236}">
                  <a16:creationId xmlns:a16="http://schemas.microsoft.com/office/drawing/2014/main" id="{C17BC68C-2D3D-4E6A-A20C-BEA221CFE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915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5" name="Freeform 7">
              <a:extLst>
                <a:ext uri="{FF2B5EF4-FFF2-40B4-BE49-F238E27FC236}">
                  <a16:creationId xmlns:a16="http://schemas.microsoft.com/office/drawing/2014/main" id="{3F7F32BD-6C35-460F-9B09-64881D21C0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573488"/>
              <a:ext cx="212464" cy="125439"/>
            </a:xfrm>
            <a:custGeom>
              <a:avLst/>
              <a:gdLst>
                <a:gd name="T0" fmla="*/ 0 w 2757"/>
                <a:gd name="T1" fmla="*/ 1627 h 1628"/>
                <a:gd name="T2" fmla="*/ 2756 w 2757"/>
                <a:gd name="T3" fmla="*/ 1627 h 1628"/>
                <a:gd name="T4" fmla="*/ 2756 w 2757"/>
                <a:gd name="T5" fmla="*/ 0 h 1628"/>
                <a:gd name="T6" fmla="*/ 0 w 2757"/>
                <a:gd name="T7" fmla="*/ 0 h 1628"/>
                <a:gd name="T8" fmla="*/ 0 w 2757"/>
                <a:gd name="T9" fmla="*/ 1627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8">
                  <a:moveTo>
                    <a:pt x="0" y="1627"/>
                  </a:moveTo>
                  <a:lnTo>
                    <a:pt x="2756" y="1627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7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6" name="Freeform 8">
              <a:extLst>
                <a:ext uri="{FF2B5EF4-FFF2-40B4-BE49-F238E27FC236}">
                  <a16:creationId xmlns:a16="http://schemas.microsoft.com/office/drawing/2014/main" id="{61C1CA0A-6297-4349-89EF-EF0A422E78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014" y="1425953"/>
              <a:ext cx="212464" cy="125439"/>
            </a:xfrm>
            <a:custGeom>
              <a:avLst/>
              <a:gdLst>
                <a:gd name="T0" fmla="*/ 0 w 2757"/>
                <a:gd name="T1" fmla="*/ 1626 h 1627"/>
                <a:gd name="T2" fmla="*/ 2756 w 2757"/>
                <a:gd name="T3" fmla="*/ 1626 h 1627"/>
                <a:gd name="T4" fmla="*/ 2756 w 2757"/>
                <a:gd name="T5" fmla="*/ 0 h 1627"/>
                <a:gd name="T6" fmla="*/ 0 w 2757"/>
                <a:gd name="T7" fmla="*/ 0 h 1627"/>
                <a:gd name="T8" fmla="*/ 0 w 2757"/>
                <a:gd name="T9" fmla="*/ 1626 h 1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57" h="1627">
                  <a:moveTo>
                    <a:pt x="0" y="1626"/>
                  </a:moveTo>
                  <a:lnTo>
                    <a:pt x="2756" y="1626"/>
                  </a:lnTo>
                  <a:lnTo>
                    <a:pt x="2756" y="0"/>
                  </a:lnTo>
                  <a:lnTo>
                    <a:pt x="0" y="0"/>
                  </a:lnTo>
                  <a:lnTo>
                    <a:pt x="0" y="1626"/>
                  </a:ln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7" name="Freeform 9">
              <a:extLst>
                <a:ext uri="{FF2B5EF4-FFF2-40B4-BE49-F238E27FC236}">
                  <a16:creationId xmlns:a16="http://schemas.microsoft.com/office/drawing/2014/main" id="{05886179-7FE3-4AEF-B65E-EB2D7E6ED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573488"/>
              <a:ext cx="182209" cy="125439"/>
            </a:xfrm>
            <a:custGeom>
              <a:avLst/>
              <a:gdLst>
                <a:gd name="T0" fmla="*/ 2283 w 2363"/>
                <a:gd name="T1" fmla="*/ 210 h 1628"/>
                <a:gd name="T2" fmla="*/ 2283 w 2363"/>
                <a:gd name="T3" fmla="*/ 210 h 1628"/>
                <a:gd name="T4" fmla="*/ 2362 w 2363"/>
                <a:gd name="T5" fmla="*/ 0 h 1628"/>
                <a:gd name="T6" fmla="*/ 0 w 2363"/>
                <a:gd name="T7" fmla="*/ 0 h 1628"/>
                <a:gd name="T8" fmla="*/ 0 w 2363"/>
                <a:gd name="T9" fmla="*/ 1627 h 1628"/>
                <a:gd name="T10" fmla="*/ 1942 w 2363"/>
                <a:gd name="T11" fmla="*/ 1627 h 1628"/>
                <a:gd name="T12" fmla="*/ 2283 w 2363"/>
                <a:gd name="T13" fmla="*/ 210 h 1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63" h="1628">
                  <a:moveTo>
                    <a:pt x="2283" y="210"/>
                  </a:moveTo>
                  <a:lnTo>
                    <a:pt x="2283" y="210"/>
                  </a:lnTo>
                  <a:cubicBezTo>
                    <a:pt x="2283" y="131"/>
                    <a:pt x="2336" y="52"/>
                    <a:pt x="23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27"/>
                    <a:pt x="0" y="1627"/>
                    <a:pt x="0" y="1627"/>
                  </a:cubicBezTo>
                  <a:cubicBezTo>
                    <a:pt x="1942" y="1627"/>
                    <a:pt x="1942" y="1627"/>
                    <a:pt x="1942" y="1627"/>
                  </a:cubicBezTo>
                  <a:cubicBezTo>
                    <a:pt x="2073" y="1155"/>
                    <a:pt x="2152" y="682"/>
                    <a:pt x="2283" y="210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8" name="Freeform 10">
              <a:extLst>
                <a:ext uri="{FF2B5EF4-FFF2-40B4-BE49-F238E27FC236}">
                  <a16:creationId xmlns:a16="http://schemas.microsoft.com/office/drawing/2014/main" id="{164E602C-8B2D-4C87-A91A-69370C2C79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92495" y="1718983"/>
              <a:ext cx="212464" cy="169971"/>
            </a:xfrm>
            <a:custGeom>
              <a:avLst/>
              <a:gdLst>
                <a:gd name="T0" fmla="*/ 1811 w 2757"/>
                <a:gd name="T1" fmla="*/ 998 h 2206"/>
                <a:gd name="T2" fmla="*/ 1811 w 2757"/>
                <a:gd name="T3" fmla="*/ 998 h 2206"/>
                <a:gd name="T4" fmla="*/ 1732 w 2757"/>
                <a:gd name="T5" fmla="*/ 578 h 2206"/>
                <a:gd name="T6" fmla="*/ 1863 w 2757"/>
                <a:gd name="T7" fmla="*/ 0 h 2206"/>
                <a:gd name="T8" fmla="*/ 0 w 2757"/>
                <a:gd name="T9" fmla="*/ 0 h 2206"/>
                <a:gd name="T10" fmla="*/ 0 w 2757"/>
                <a:gd name="T11" fmla="*/ 1155 h 2206"/>
                <a:gd name="T12" fmla="*/ 2756 w 2757"/>
                <a:gd name="T13" fmla="*/ 2205 h 2206"/>
                <a:gd name="T14" fmla="*/ 2756 w 2757"/>
                <a:gd name="T15" fmla="*/ 2153 h 2206"/>
                <a:gd name="T16" fmla="*/ 1811 w 2757"/>
                <a:gd name="T17" fmla="*/ 998 h 2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57" h="2206">
                  <a:moveTo>
                    <a:pt x="1811" y="998"/>
                  </a:moveTo>
                  <a:lnTo>
                    <a:pt x="1811" y="998"/>
                  </a:lnTo>
                  <a:cubicBezTo>
                    <a:pt x="1732" y="866"/>
                    <a:pt x="1679" y="683"/>
                    <a:pt x="1732" y="578"/>
                  </a:cubicBezTo>
                  <a:cubicBezTo>
                    <a:pt x="1758" y="342"/>
                    <a:pt x="1811" y="184"/>
                    <a:pt x="186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5"/>
                    <a:pt x="0" y="1155"/>
                    <a:pt x="0" y="1155"/>
                  </a:cubicBezTo>
                  <a:cubicBezTo>
                    <a:pt x="2756" y="2205"/>
                    <a:pt x="2756" y="2205"/>
                    <a:pt x="2756" y="2205"/>
                  </a:cubicBezTo>
                  <a:cubicBezTo>
                    <a:pt x="2756" y="2153"/>
                    <a:pt x="2756" y="2153"/>
                    <a:pt x="2756" y="2153"/>
                  </a:cubicBezTo>
                  <a:cubicBezTo>
                    <a:pt x="2467" y="1759"/>
                    <a:pt x="2152" y="1391"/>
                    <a:pt x="1811" y="998"/>
                  </a:cubicBezTo>
                </a:path>
              </a:pathLst>
            </a:custGeom>
            <a:solidFill>
              <a:srgbClr val="3998D5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89" name="Freeform 11">
              <a:extLst>
                <a:ext uri="{FF2B5EF4-FFF2-40B4-BE49-F238E27FC236}">
                  <a16:creationId xmlns:a16="http://schemas.microsoft.com/office/drawing/2014/main" id="{FB5BD329-742B-4C77-8FB1-2CA86212D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3967" y="1741420"/>
              <a:ext cx="80906" cy="76827"/>
            </a:xfrm>
            <a:custGeom>
              <a:avLst/>
              <a:gdLst>
                <a:gd name="T0" fmla="*/ 866 w 1051"/>
                <a:gd name="T1" fmla="*/ 656 h 998"/>
                <a:gd name="T2" fmla="*/ 866 w 1051"/>
                <a:gd name="T3" fmla="*/ 656 h 998"/>
                <a:gd name="T4" fmla="*/ 1024 w 1051"/>
                <a:gd name="T5" fmla="*/ 315 h 998"/>
                <a:gd name="T6" fmla="*/ 998 w 1051"/>
                <a:gd name="T7" fmla="*/ 105 h 998"/>
                <a:gd name="T8" fmla="*/ 788 w 1051"/>
                <a:gd name="T9" fmla="*/ 0 h 998"/>
                <a:gd name="T10" fmla="*/ 788 w 1051"/>
                <a:gd name="T11" fmla="*/ 0 h 998"/>
                <a:gd name="T12" fmla="*/ 735 w 1051"/>
                <a:gd name="T13" fmla="*/ 0 h 998"/>
                <a:gd name="T14" fmla="*/ 131 w 1051"/>
                <a:gd name="T15" fmla="*/ 105 h 998"/>
                <a:gd name="T16" fmla="*/ 26 w 1051"/>
                <a:gd name="T17" fmla="*/ 184 h 998"/>
                <a:gd name="T18" fmla="*/ 26 w 1051"/>
                <a:gd name="T19" fmla="*/ 341 h 998"/>
                <a:gd name="T20" fmla="*/ 525 w 1051"/>
                <a:gd name="T21" fmla="*/ 971 h 998"/>
                <a:gd name="T22" fmla="*/ 630 w 1051"/>
                <a:gd name="T23" fmla="*/ 997 h 998"/>
                <a:gd name="T24" fmla="*/ 788 w 1051"/>
                <a:gd name="T25" fmla="*/ 892 h 998"/>
                <a:gd name="T26" fmla="*/ 866 w 1051"/>
                <a:gd name="T27" fmla="*/ 656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1" h="998">
                  <a:moveTo>
                    <a:pt x="866" y="656"/>
                  </a:moveTo>
                  <a:lnTo>
                    <a:pt x="866" y="656"/>
                  </a:lnTo>
                  <a:cubicBezTo>
                    <a:pt x="919" y="551"/>
                    <a:pt x="971" y="420"/>
                    <a:pt x="1024" y="315"/>
                  </a:cubicBezTo>
                  <a:cubicBezTo>
                    <a:pt x="1050" y="236"/>
                    <a:pt x="1024" y="184"/>
                    <a:pt x="998" y="105"/>
                  </a:cubicBezTo>
                  <a:cubicBezTo>
                    <a:pt x="945" y="53"/>
                    <a:pt x="866" y="0"/>
                    <a:pt x="788" y="0"/>
                  </a:cubicBezTo>
                  <a:lnTo>
                    <a:pt x="788" y="0"/>
                  </a:lnTo>
                  <a:cubicBezTo>
                    <a:pt x="735" y="0"/>
                    <a:pt x="735" y="0"/>
                    <a:pt x="735" y="0"/>
                  </a:cubicBezTo>
                  <a:cubicBezTo>
                    <a:pt x="551" y="26"/>
                    <a:pt x="341" y="79"/>
                    <a:pt x="131" y="105"/>
                  </a:cubicBezTo>
                  <a:cubicBezTo>
                    <a:pt x="79" y="131"/>
                    <a:pt x="53" y="158"/>
                    <a:pt x="26" y="184"/>
                  </a:cubicBezTo>
                  <a:cubicBezTo>
                    <a:pt x="0" y="236"/>
                    <a:pt x="26" y="315"/>
                    <a:pt x="26" y="341"/>
                  </a:cubicBezTo>
                  <a:cubicBezTo>
                    <a:pt x="131" y="604"/>
                    <a:pt x="315" y="814"/>
                    <a:pt x="525" y="971"/>
                  </a:cubicBezTo>
                  <a:cubicBezTo>
                    <a:pt x="551" y="971"/>
                    <a:pt x="578" y="997"/>
                    <a:pt x="630" y="997"/>
                  </a:cubicBezTo>
                  <a:cubicBezTo>
                    <a:pt x="656" y="997"/>
                    <a:pt x="735" y="997"/>
                    <a:pt x="788" y="892"/>
                  </a:cubicBezTo>
                  <a:cubicBezTo>
                    <a:pt x="814" y="814"/>
                    <a:pt x="840" y="735"/>
                    <a:pt x="866" y="656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39F0DBD0-D811-4989-BC4E-EFD3D935F6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8103" y="1613941"/>
              <a:ext cx="77167" cy="78867"/>
            </a:xfrm>
            <a:custGeom>
              <a:avLst/>
              <a:gdLst>
                <a:gd name="T0" fmla="*/ 105 w 999"/>
                <a:gd name="T1" fmla="*/ 630 h 1024"/>
                <a:gd name="T2" fmla="*/ 105 w 999"/>
                <a:gd name="T3" fmla="*/ 630 h 1024"/>
                <a:gd name="T4" fmla="*/ 289 w 999"/>
                <a:gd name="T5" fmla="*/ 787 h 1024"/>
                <a:gd name="T6" fmla="*/ 578 w 999"/>
                <a:gd name="T7" fmla="*/ 997 h 1024"/>
                <a:gd name="T8" fmla="*/ 735 w 999"/>
                <a:gd name="T9" fmla="*/ 1023 h 1024"/>
                <a:gd name="T10" fmla="*/ 971 w 999"/>
                <a:gd name="T11" fmla="*/ 787 h 1024"/>
                <a:gd name="T12" fmla="*/ 998 w 999"/>
                <a:gd name="T13" fmla="*/ 498 h 1024"/>
                <a:gd name="T14" fmla="*/ 998 w 999"/>
                <a:gd name="T15" fmla="*/ 262 h 1024"/>
                <a:gd name="T16" fmla="*/ 998 w 999"/>
                <a:gd name="T17" fmla="*/ 262 h 1024"/>
                <a:gd name="T18" fmla="*/ 998 w 999"/>
                <a:gd name="T19" fmla="*/ 236 h 1024"/>
                <a:gd name="T20" fmla="*/ 971 w 999"/>
                <a:gd name="T21" fmla="*/ 78 h 1024"/>
                <a:gd name="T22" fmla="*/ 788 w 999"/>
                <a:gd name="T23" fmla="*/ 26 h 1024"/>
                <a:gd name="T24" fmla="*/ 79 w 999"/>
                <a:gd name="T25" fmla="*/ 367 h 1024"/>
                <a:gd name="T26" fmla="*/ 26 w 999"/>
                <a:gd name="T27" fmla="*/ 498 h 1024"/>
                <a:gd name="T28" fmla="*/ 105 w 999"/>
                <a:gd name="T29" fmla="*/ 63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99" h="1024">
                  <a:moveTo>
                    <a:pt x="105" y="630"/>
                  </a:moveTo>
                  <a:lnTo>
                    <a:pt x="105" y="630"/>
                  </a:lnTo>
                  <a:cubicBezTo>
                    <a:pt x="158" y="682"/>
                    <a:pt x="236" y="735"/>
                    <a:pt x="289" y="787"/>
                  </a:cubicBezTo>
                  <a:cubicBezTo>
                    <a:pt x="394" y="840"/>
                    <a:pt x="499" y="918"/>
                    <a:pt x="578" y="997"/>
                  </a:cubicBezTo>
                  <a:cubicBezTo>
                    <a:pt x="630" y="1023"/>
                    <a:pt x="683" y="1023"/>
                    <a:pt x="735" y="1023"/>
                  </a:cubicBezTo>
                  <a:cubicBezTo>
                    <a:pt x="866" y="1023"/>
                    <a:pt x="945" y="944"/>
                    <a:pt x="971" y="787"/>
                  </a:cubicBezTo>
                  <a:cubicBezTo>
                    <a:pt x="971" y="682"/>
                    <a:pt x="971" y="603"/>
                    <a:pt x="998" y="498"/>
                  </a:cubicBezTo>
                  <a:cubicBezTo>
                    <a:pt x="998" y="262"/>
                    <a:pt x="998" y="262"/>
                    <a:pt x="998" y="262"/>
                  </a:cubicBezTo>
                  <a:lnTo>
                    <a:pt x="998" y="262"/>
                  </a:lnTo>
                  <a:lnTo>
                    <a:pt x="998" y="236"/>
                  </a:lnTo>
                  <a:cubicBezTo>
                    <a:pt x="998" y="157"/>
                    <a:pt x="998" y="105"/>
                    <a:pt x="971" y="78"/>
                  </a:cubicBezTo>
                  <a:cubicBezTo>
                    <a:pt x="945" y="52"/>
                    <a:pt x="893" y="0"/>
                    <a:pt x="788" y="26"/>
                  </a:cubicBezTo>
                  <a:cubicBezTo>
                    <a:pt x="499" y="78"/>
                    <a:pt x="263" y="183"/>
                    <a:pt x="79" y="367"/>
                  </a:cubicBezTo>
                  <a:cubicBezTo>
                    <a:pt x="79" y="393"/>
                    <a:pt x="0" y="420"/>
                    <a:pt x="26" y="498"/>
                  </a:cubicBezTo>
                  <a:cubicBezTo>
                    <a:pt x="26" y="551"/>
                    <a:pt x="53" y="603"/>
                    <a:pt x="105" y="63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1" name="Freeform 13">
              <a:extLst>
                <a:ext uri="{FF2B5EF4-FFF2-40B4-BE49-F238E27FC236}">
                  <a16:creationId xmlns:a16="http://schemas.microsoft.com/office/drawing/2014/main" id="{F616EA97-1F40-4F2F-BE33-2FCE25E91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67848" y="1664593"/>
              <a:ext cx="77167" cy="78867"/>
            </a:xfrm>
            <a:custGeom>
              <a:avLst/>
              <a:gdLst>
                <a:gd name="T0" fmla="*/ 237 w 999"/>
                <a:gd name="T1" fmla="*/ 1023 h 1024"/>
                <a:gd name="T2" fmla="*/ 237 w 999"/>
                <a:gd name="T3" fmla="*/ 1023 h 1024"/>
                <a:gd name="T4" fmla="*/ 499 w 999"/>
                <a:gd name="T5" fmla="*/ 945 h 1024"/>
                <a:gd name="T6" fmla="*/ 788 w 999"/>
                <a:gd name="T7" fmla="*/ 866 h 1024"/>
                <a:gd name="T8" fmla="*/ 972 w 999"/>
                <a:gd name="T9" fmla="*/ 682 h 1024"/>
                <a:gd name="T10" fmla="*/ 893 w 999"/>
                <a:gd name="T11" fmla="*/ 446 h 1024"/>
                <a:gd name="T12" fmla="*/ 630 w 999"/>
                <a:gd name="T13" fmla="*/ 210 h 1024"/>
                <a:gd name="T14" fmla="*/ 447 w 999"/>
                <a:gd name="T15" fmla="*/ 52 h 1024"/>
                <a:gd name="T16" fmla="*/ 315 w 999"/>
                <a:gd name="T17" fmla="*/ 0 h 1024"/>
                <a:gd name="T18" fmla="*/ 184 w 999"/>
                <a:gd name="T19" fmla="*/ 105 h 1024"/>
                <a:gd name="T20" fmla="*/ 0 w 999"/>
                <a:gd name="T21" fmla="*/ 761 h 1024"/>
                <a:gd name="T22" fmla="*/ 0 w 999"/>
                <a:gd name="T23" fmla="*/ 787 h 1024"/>
                <a:gd name="T24" fmla="*/ 0 w 999"/>
                <a:gd name="T25" fmla="*/ 840 h 1024"/>
                <a:gd name="T26" fmla="*/ 53 w 999"/>
                <a:gd name="T27" fmla="*/ 971 h 1024"/>
                <a:gd name="T28" fmla="*/ 158 w 999"/>
                <a:gd name="T29" fmla="*/ 1023 h 1024"/>
                <a:gd name="T30" fmla="*/ 237 w 999"/>
                <a:gd name="T31" fmla="*/ 1023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1024">
                  <a:moveTo>
                    <a:pt x="237" y="1023"/>
                  </a:moveTo>
                  <a:lnTo>
                    <a:pt x="237" y="1023"/>
                  </a:lnTo>
                  <a:cubicBezTo>
                    <a:pt x="315" y="997"/>
                    <a:pt x="394" y="971"/>
                    <a:pt x="499" y="945"/>
                  </a:cubicBezTo>
                  <a:cubicBezTo>
                    <a:pt x="604" y="918"/>
                    <a:pt x="683" y="892"/>
                    <a:pt x="788" y="866"/>
                  </a:cubicBezTo>
                  <a:cubicBezTo>
                    <a:pt x="893" y="813"/>
                    <a:pt x="945" y="761"/>
                    <a:pt x="972" y="682"/>
                  </a:cubicBezTo>
                  <a:cubicBezTo>
                    <a:pt x="998" y="603"/>
                    <a:pt x="945" y="498"/>
                    <a:pt x="893" y="446"/>
                  </a:cubicBezTo>
                  <a:cubicBezTo>
                    <a:pt x="814" y="367"/>
                    <a:pt x="709" y="288"/>
                    <a:pt x="630" y="210"/>
                  </a:cubicBezTo>
                  <a:cubicBezTo>
                    <a:pt x="578" y="157"/>
                    <a:pt x="499" y="105"/>
                    <a:pt x="447" y="52"/>
                  </a:cubicBezTo>
                  <a:cubicBezTo>
                    <a:pt x="420" y="26"/>
                    <a:pt x="368" y="0"/>
                    <a:pt x="315" y="0"/>
                  </a:cubicBezTo>
                  <a:cubicBezTo>
                    <a:pt x="263" y="0"/>
                    <a:pt x="210" y="26"/>
                    <a:pt x="184" y="105"/>
                  </a:cubicBezTo>
                  <a:cubicBezTo>
                    <a:pt x="53" y="315"/>
                    <a:pt x="0" y="525"/>
                    <a:pt x="0" y="761"/>
                  </a:cubicBezTo>
                  <a:cubicBezTo>
                    <a:pt x="0" y="787"/>
                    <a:pt x="0" y="787"/>
                    <a:pt x="0" y="787"/>
                  </a:cubicBezTo>
                  <a:cubicBezTo>
                    <a:pt x="0" y="813"/>
                    <a:pt x="0" y="813"/>
                    <a:pt x="0" y="840"/>
                  </a:cubicBezTo>
                  <a:cubicBezTo>
                    <a:pt x="0" y="866"/>
                    <a:pt x="0" y="945"/>
                    <a:pt x="53" y="971"/>
                  </a:cubicBezTo>
                  <a:cubicBezTo>
                    <a:pt x="79" y="1023"/>
                    <a:pt x="105" y="1023"/>
                    <a:pt x="158" y="1023"/>
                  </a:cubicBezTo>
                  <a:cubicBezTo>
                    <a:pt x="184" y="1023"/>
                    <a:pt x="210" y="1023"/>
                    <a:pt x="237" y="1023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2" name="Freeform 14">
              <a:extLst>
                <a:ext uri="{FF2B5EF4-FFF2-40B4-BE49-F238E27FC236}">
                  <a16:creationId xmlns:a16="http://schemas.microsoft.com/office/drawing/2014/main" id="{8FC6FC3D-3DE4-4759-B61E-A4094E8FBC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1049" y="1615981"/>
              <a:ext cx="77167" cy="76827"/>
            </a:xfrm>
            <a:custGeom>
              <a:avLst/>
              <a:gdLst>
                <a:gd name="T0" fmla="*/ 53 w 999"/>
                <a:gd name="T1" fmla="*/ 787 h 998"/>
                <a:gd name="T2" fmla="*/ 53 w 999"/>
                <a:gd name="T3" fmla="*/ 787 h 998"/>
                <a:gd name="T4" fmla="*/ 289 w 999"/>
                <a:gd name="T5" fmla="*/ 997 h 998"/>
                <a:gd name="T6" fmla="*/ 289 w 999"/>
                <a:gd name="T7" fmla="*/ 997 h 998"/>
                <a:gd name="T8" fmla="*/ 315 w 999"/>
                <a:gd name="T9" fmla="*/ 997 h 998"/>
                <a:gd name="T10" fmla="*/ 420 w 999"/>
                <a:gd name="T11" fmla="*/ 971 h 998"/>
                <a:gd name="T12" fmla="*/ 709 w 999"/>
                <a:gd name="T13" fmla="*/ 761 h 998"/>
                <a:gd name="T14" fmla="*/ 919 w 999"/>
                <a:gd name="T15" fmla="*/ 604 h 998"/>
                <a:gd name="T16" fmla="*/ 998 w 999"/>
                <a:gd name="T17" fmla="*/ 472 h 998"/>
                <a:gd name="T18" fmla="*/ 945 w 999"/>
                <a:gd name="T19" fmla="*/ 341 h 998"/>
                <a:gd name="T20" fmla="*/ 210 w 999"/>
                <a:gd name="T21" fmla="*/ 0 h 998"/>
                <a:gd name="T22" fmla="*/ 158 w 999"/>
                <a:gd name="T23" fmla="*/ 0 h 998"/>
                <a:gd name="T24" fmla="*/ 53 w 999"/>
                <a:gd name="T25" fmla="*/ 52 h 998"/>
                <a:gd name="T26" fmla="*/ 0 w 999"/>
                <a:gd name="T27" fmla="*/ 184 h 998"/>
                <a:gd name="T28" fmla="*/ 27 w 999"/>
                <a:gd name="T29" fmla="*/ 446 h 998"/>
                <a:gd name="T30" fmla="*/ 53 w 999"/>
                <a:gd name="T31" fmla="*/ 787 h 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99" h="998">
                  <a:moveTo>
                    <a:pt x="53" y="787"/>
                  </a:moveTo>
                  <a:lnTo>
                    <a:pt x="53" y="787"/>
                  </a:lnTo>
                  <a:cubicBezTo>
                    <a:pt x="53" y="918"/>
                    <a:pt x="158" y="997"/>
                    <a:pt x="289" y="997"/>
                  </a:cubicBezTo>
                  <a:lnTo>
                    <a:pt x="289" y="997"/>
                  </a:lnTo>
                  <a:cubicBezTo>
                    <a:pt x="315" y="997"/>
                    <a:pt x="315" y="997"/>
                    <a:pt x="315" y="997"/>
                  </a:cubicBezTo>
                  <a:cubicBezTo>
                    <a:pt x="342" y="997"/>
                    <a:pt x="368" y="997"/>
                    <a:pt x="420" y="971"/>
                  </a:cubicBezTo>
                  <a:cubicBezTo>
                    <a:pt x="499" y="892"/>
                    <a:pt x="604" y="840"/>
                    <a:pt x="709" y="761"/>
                  </a:cubicBezTo>
                  <a:cubicBezTo>
                    <a:pt x="762" y="709"/>
                    <a:pt x="840" y="656"/>
                    <a:pt x="919" y="604"/>
                  </a:cubicBezTo>
                  <a:cubicBezTo>
                    <a:pt x="972" y="551"/>
                    <a:pt x="998" y="525"/>
                    <a:pt x="998" y="472"/>
                  </a:cubicBezTo>
                  <a:cubicBezTo>
                    <a:pt x="998" y="446"/>
                    <a:pt x="998" y="394"/>
                    <a:pt x="945" y="341"/>
                  </a:cubicBezTo>
                  <a:cubicBezTo>
                    <a:pt x="735" y="157"/>
                    <a:pt x="473" y="52"/>
                    <a:pt x="210" y="0"/>
                  </a:cubicBezTo>
                  <a:cubicBezTo>
                    <a:pt x="184" y="0"/>
                    <a:pt x="184" y="0"/>
                    <a:pt x="158" y="0"/>
                  </a:cubicBezTo>
                  <a:cubicBezTo>
                    <a:pt x="132" y="0"/>
                    <a:pt x="79" y="0"/>
                    <a:pt x="53" y="52"/>
                  </a:cubicBezTo>
                  <a:cubicBezTo>
                    <a:pt x="27" y="79"/>
                    <a:pt x="0" y="131"/>
                    <a:pt x="0" y="184"/>
                  </a:cubicBezTo>
                  <a:cubicBezTo>
                    <a:pt x="27" y="262"/>
                    <a:pt x="27" y="367"/>
                    <a:pt x="27" y="446"/>
                  </a:cubicBezTo>
                  <a:cubicBezTo>
                    <a:pt x="27" y="551"/>
                    <a:pt x="27" y="682"/>
                    <a:pt x="53" y="787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3" name="Freeform 15">
              <a:extLst>
                <a:ext uri="{FF2B5EF4-FFF2-40B4-BE49-F238E27FC236}">
                  <a16:creationId xmlns:a16="http://schemas.microsoft.com/office/drawing/2014/main" id="{D836467C-A4DC-4DF4-AC37-D7FC30DEB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2834" y="1698927"/>
              <a:ext cx="52691" cy="52691"/>
            </a:xfrm>
            <a:custGeom>
              <a:avLst/>
              <a:gdLst>
                <a:gd name="T0" fmla="*/ 0 w 683"/>
                <a:gd name="T1" fmla="*/ 341 h 683"/>
                <a:gd name="T2" fmla="*/ 0 w 683"/>
                <a:gd name="T3" fmla="*/ 341 h 683"/>
                <a:gd name="T4" fmla="*/ 341 w 683"/>
                <a:gd name="T5" fmla="*/ 682 h 683"/>
                <a:gd name="T6" fmla="*/ 682 w 683"/>
                <a:gd name="T7" fmla="*/ 341 h 683"/>
                <a:gd name="T8" fmla="*/ 341 w 683"/>
                <a:gd name="T9" fmla="*/ 0 h 683"/>
                <a:gd name="T10" fmla="*/ 0 w 683"/>
                <a:gd name="T11" fmla="*/ 341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83" h="683">
                  <a:moveTo>
                    <a:pt x="0" y="341"/>
                  </a:moveTo>
                  <a:lnTo>
                    <a:pt x="0" y="341"/>
                  </a:lnTo>
                  <a:cubicBezTo>
                    <a:pt x="0" y="551"/>
                    <a:pt x="157" y="682"/>
                    <a:pt x="341" y="682"/>
                  </a:cubicBezTo>
                  <a:cubicBezTo>
                    <a:pt x="551" y="682"/>
                    <a:pt x="682" y="551"/>
                    <a:pt x="682" y="341"/>
                  </a:cubicBezTo>
                  <a:cubicBezTo>
                    <a:pt x="682" y="157"/>
                    <a:pt x="551" y="0"/>
                    <a:pt x="341" y="0"/>
                  </a:cubicBezTo>
                  <a:cubicBezTo>
                    <a:pt x="157" y="0"/>
                    <a:pt x="0" y="157"/>
                    <a:pt x="0" y="34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4" name="Freeform 16">
              <a:extLst>
                <a:ext uri="{FF2B5EF4-FFF2-40B4-BE49-F238E27FC236}">
                  <a16:creationId xmlns:a16="http://schemas.microsoft.com/office/drawing/2014/main" id="{225AE275-CD97-4A9C-B034-39C219074A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304" y="1664593"/>
              <a:ext cx="77167" cy="78867"/>
            </a:xfrm>
            <a:custGeom>
              <a:avLst/>
              <a:gdLst>
                <a:gd name="T0" fmla="*/ 683 w 999"/>
                <a:gd name="T1" fmla="*/ 0 h 1024"/>
                <a:gd name="T2" fmla="*/ 683 w 999"/>
                <a:gd name="T3" fmla="*/ 0 h 1024"/>
                <a:gd name="T4" fmla="*/ 551 w 999"/>
                <a:gd name="T5" fmla="*/ 52 h 1024"/>
                <a:gd name="T6" fmla="*/ 131 w 999"/>
                <a:gd name="T7" fmla="*/ 420 h 1024"/>
                <a:gd name="T8" fmla="*/ 53 w 999"/>
                <a:gd name="T9" fmla="*/ 682 h 1024"/>
                <a:gd name="T10" fmla="*/ 236 w 999"/>
                <a:gd name="T11" fmla="*/ 866 h 1024"/>
                <a:gd name="T12" fmla="*/ 525 w 999"/>
                <a:gd name="T13" fmla="*/ 945 h 1024"/>
                <a:gd name="T14" fmla="*/ 709 w 999"/>
                <a:gd name="T15" fmla="*/ 997 h 1024"/>
                <a:gd name="T16" fmla="*/ 840 w 999"/>
                <a:gd name="T17" fmla="*/ 1023 h 1024"/>
                <a:gd name="T18" fmla="*/ 840 w 999"/>
                <a:gd name="T19" fmla="*/ 1023 h 1024"/>
                <a:gd name="T20" fmla="*/ 945 w 999"/>
                <a:gd name="T21" fmla="*/ 971 h 1024"/>
                <a:gd name="T22" fmla="*/ 998 w 999"/>
                <a:gd name="T23" fmla="*/ 708 h 1024"/>
                <a:gd name="T24" fmla="*/ 840 w 999"/>
                <a:gd name="T25" fmla="*/ 105 h 1024"/>
                <a:gd name="T26" fmla="*/ 683 w 999"/>
                <a:gd name="T27" fmla="*/ 0 h 10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9" h="1024">
                  <a:moveTo>
                    <a:pt x="683" y="0"/>
                  </a:moveTo>
                  <a:lnTo>
                    <a:pt x="683" y="0"/>
                  </a:lnTo>
                  <a:cubicBezTo>
                    <a:pt x="630" y="0"/>
                    <a:pt x="578" y="26"/>
                    <a:pt x="551" y="52"/>
                  </a:cubicBezTo>
                  <a:cubicBezTo>
                    <a:pt x="420" y="184"/>
                    <a:pt x="289" y="315"/>
                    <a:pt x="131" y="420"/>
                  </a:cubicBezTo>
                  <a:cubicBezTo>
                    <a:pt x="105" y="446"/>
                    <a:pt x="0" y="551"/>
                    <a:pt x="53" y="682"/>
                  </a:cubicBezTo>
                  <a:cubicBezTo>
                    <a:pt x="79" y="813"/>
                    <a:pt x="184" y="840"/>
                    <a:pt x="236" y="866"/>
                  </a:cubicBezTo>
                  <a:cubicBezTo>
                    <a:pt x="341" y="892"/>
                    <a:pt x="446" y="918"/>
                    <a:pt x="525" y="945"/>
                  </a:cubicBezTo>
                  <a:cubicBezTo>
                    <a:pt x="709" y="997"/>
                    <a:pt x="709" y="997"/>
                    <a:pt x="709" y="997"/>
                  </a:cubicBezTo>
                  <a:cubicBezTo>
                    <a:pt x="761" y="1023"/>
                    <a:pt x="788" y="1023"/>
                    <a:pt x="840" y="1023"/>
                  </a:cubicBezTo>
                  <a:lnTo>
                    <a:pt x="840" y="1023"/>
                  </a:lnTo>
                  <a:cubicBezTo>
                    <a:pt x="893" y="1023"/>
                    <a:pt x="919" y="997"/>
                    <a:pt x="945" y="971"/>
                  </a:cubicBezTo>
                  <a:cubicBezTo>
                    <a:pt x="998" y="918"/>
                    <a:pt x="998" y="840"/>
                    <a:pt x="998" y="708"/>
                  </a:cubicBezTo>
                  <a:cubicBezTo>
                    <a:pt x="998" y="525"/>
                    <a:pt x="945" y="315"/>
                    <a:pt x="840" y="105"/>
                  </a:cubicBezTo>
                  <a:cubicBezTo>
                    <a:pt x="788" y="26"/>
                    <a:pt x="735" y="0"/>
                    <a:pt x="683" y="0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5" name="Freeform 17">
              <a:extLst>
                <a:ext uri="{FF2B5EF4-FFF2-40B4-BE49-F238E27FC236}">
                  <a16:creationId xmlns:a16="http://schemas.microsoft.com/office/drawing/2014/main" id="{3F36E65F-1985-4C52-A0C8-3B22659A2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2438" y="1761476"/>
              <a:ext cx="91105" cy="75127"/>
            </a:xfrm>
            <a:custGeom>
              <a:avLst/>
              <a:gdLst>
                <a:gd name="T0" fmla="*/ 1024 w 1183"/>
                <a:gd name="T1" fmla="*/ 552 h 973"/>
                <a:gd name="T2" fmla="*/ 1024 w 1183"/>
                <a:gd name="T3" fmla="*/ 552 h 973"/>
                <a:gd name="T4" fmla="*/ 788 w 1183"/>
                <a:gd name="T5" fmla="*/ 132 h 973"/>
                <a:gd name="T6" fmla="*/ 578 w 1183"/>
                <a:gd name="T7" fmla="*/ 0 h 973"/>
                <a:gd name="T8" fmla="*/ 394 w 1183"/>
                <a:gd name="T9" fmla="*/ 132 h 973"/>
                <a:gd name="T10" fmla="*/ 158 w 1183"/>
                <a:gd name="T11" fmla="*/ 552 h 973"/>
                <a:gd name="T12" fmla="*/ 79 w 1183"/>
                <a:gd name="T13" fmla="*/ 709 h 973"/>
                <a:gd name="T14" fmla="*/ 0 w 1183"/>
                <a:gd name="T15" fmla="*/ 840 h 973"/>
                <a:gd name="T16" fmla="*/ 132 w 1183"/>
                <a:gd name="T17" fmla="*/ 893 h 973"/>
                <a:gd name="T18" fmla="*/ 604 w 1183"/>
                <a:gd name="T19" fmla="*/ 972 h 973"/>
                <a:gd name="T20" fmla="*/ 1050 w 1183"/>
                <a:gd name="T21" fmla="*/ 893 h 973"/>
                <a:gd name="T22" fmla="*/ 1182 w 1183"/>
                <a:gd name="T23" fmla="*/ 840 h 973"/>
                <a:gd name="T24" fmla="*/ 1129 w 1183"/>
                <a:gd name="T25" fmla="*/ 709 h 973"/>
                <a:gd name="T26" fmla="*/ 1024 w 1183"/>
                <a:gd name="T27" fmla="*/ 552 h 9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83" h="973">
                  <a:moveTo>
                    <a:pt x="1024" y="552"/>
                  </a:moveTo>
                  <a:lnTo>
                    <a:pt x="1024" y="552"/>
                  </a:lnTo>
                  <a:cubicBezTo>
                    <a:pt x="945" y="420"/>
                    <a:pt x="867" y="263"/>
                    <a:pt x="788" y="132"/>
                  </a:cubicBezTo>
                  <a:cubicBezTo>
                    <a:pt x="762" y="53"/>
                    <a:pt x="683" y="0"/>
                    <a:pt x="578" y="0"/>
                  </a:cubicBezTo>
                  <a:cubicBezTo>
                    <a:pt x="499" y="0"/>
                    <a:pt x="447" y="53"/>
                    <a:pt x="394" y="132"/>
                  </a:cubicBezTo>
                  <a:cubicBezTo>
                    <a:pt x="315" y="263"/>
                    <a:pt x="237" y="394"/>
                    <a:pt x="158" y="552"/>
                  </a:cubicBezTo>
                  <a:cubicBezTo>
                    <a:pt x="132" y="604"/>
                    <a:pt x="105" y="657"/>
                    <a:pt x="79" y="709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132" y="893"/>
                    <a:pt x="132" y="893"/>
                    <a:pt x="132" y="893"/>
                  </a:cubicBezTo>
                  <a:cubicBezTo>
                    <a:pt x="315" y="945"/>
                    <a:pt x="447" y="972"/>
                    <a:pt x="604" y="972"/>
                  </a:cubicBezTo>
                  <a:cubicBezTo>
                    <a:pt x="762" y="972"/>
                    <a:pt x="893" y="945"/>
                    <a:pt x="1050" y="893"/>
                  </a:cubicBezTo>
                  <a:cubicBezTo>
                    <a:pt x="1182" y="840"/>
                    <a:pt x="1182" y="840"/>
                    <a:pt x="1182" y="840"/>
                  </a:cubicBezTo>
                  <a:cubicBezTo>
                    <a:pt x="1129" y="709"/>
                    <a:pt x="1129" y="709"/>
                    <a:pt x="1129" y="709"/>
                  </a:cubicBezTo>
                  <a:cubicBezTo>
                    <a:pt x="1077" y="657"/>
                    <a:pt x="1050" y="604"/>
                    <a:pt x="1024" y="552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6" name="Freeform 18">
              <a:extLst>
                <a:ext uri="{FF2B5EF4-FFF2-40B4-BE49-F238E27FC236}">
                  <a16:creationId xmlns:a16="http://schemas.microsoft.com/office/drawing/2014/main" id="{AE509DC3-28A9-4A67-8BD0-A9E89C23C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0370" y="1486463"/>
              <a:ext cx="473539" cy="457223"/>
            </a:xfrm>
            <a:custGeom>
              <a:avLst/>
              <a:gdLst>
                <a:gd name="T0" fmla="*/ 6116 w 6143"/>
                <a:gd name="T1" fmla="*/ 3569 h 5933"/>
                <a:gd name="T2" fmla="*/ 5302 w 6143"/>
                <a:gd name="T3" fmla="*/ 1024 h 5933"/>
                <a:gd name="T4" fmla="*/ 2835 w 6143"/>
                <a:gd name="T5" fmla="*/ 79 h 5933"/>
                <a:gd name="T6" fmla="*/ 525 w 6143"/>
                <a:gd name="T7" fmla="*/ 1418 h 5933"/>
                <a:gd name="T8" fmla="*/ 131 w 6143"/>
                <a:gd name="T9" fmla="*/ 3989 h 5933"/>
                <a:gd name="T10" fmla="*/ 1942 w 6143"/>
                <a:gd name="T11" fmla="*/ 5932 h 5933"/>
                <a:gd name="T12" fmla="*/ 4226 w 6143"/>
                <a:gd name="T13" fmla="*/ 5932 h 5933"/>
                <a:gd name="T14" fmla="*/ 4751 w 6143"/>
                <a:gd name="T15" fmla="*/ 5538 h 5933"/>
                <a:gd name="T16" fmla="*/ 6116 w 6143"/>
                <a:gd name="T17" fmla="*/ 3569 h 5933"/>
                <a:gd name="T18" fmla="*/ 5302 w 6143"/>
                <a:gd name="T19" fmla="*/ 3596 h 5933"/>
                <a:gd name="T20" fmla="*/ 4961 w 6143"/>
                <a:gd name="T21" fmla="*/ 3622 h 5933"/>
                <a:gd name="T22" fmla="*/ 4620 w 6143"/>
                <a:gd name="T23" fmla="*/ 3674 h 5933"/>
                <a:gd name="T24" fmla="*/ 3937 w 6143"/>
                <a:gd name="T25" fmla="*/ 4646 h 5933"/>
                <a:gd name="T26" fmla="*/ 4121 w 6143"/>
                <a:gd name="T27" fmla="*/ 4961 h 5933"/>
                <a:gd name="T28" fmla="*/ 3911 w 6143"/>
                <a:gd name="T29" fmla="*/ 5092 h 5933"/>
                <a:gd name="T30" fmla="*/ 3753 w 6143"/>
                <a:gd name="T31" fmla="*/ 4751 h 5933"/>
                <a:gd name="T32" fmla="*/ 2625 w 6143"/>
                <a:gd name="T33" fmla="*/ 4672 h 5933"/>
                <a:gd name="T34" fmla="*/ 2310 w 6143"/>
                <a:gd name="T35" fmla="*/ 4987 h 5933"/>
                <a:gd name="T36" fmla="*/ 2073 w 6143"/>
                <a:gd name="T37" fmla="*/ 5118 h 5933"/>
                <a:gd name="T38" fmla="*/ 2152 w 6143"/>
                <a:gd name="T39" fmla="*/ 4751 h 5933"/>
                <a:gd name="T40" fmla="*/ 2178 w 6143"/>
                <a:gd name="T41" fmla="*/ 4462 h 5933"/>
                <a:gd name="T42" fmla="*/ 1365 w 6143"/>
                <a:gd name="T43" fmla="*/ 3569 h 5933"/>
                <a:gd name="T44" fmla="*/ 1023 w 6143"/>
                <a:gd name="T45" fmla="*/ 3674 h 5933"/>
                <a:gd name="T46" fmla="*/ 971 w 6143"/>
                <a:gd name="T47" fmla="*/ 3438 h 5933"/>
                <a:gd name="T48" fmla="*/ 1443 w 6143"/>
                <a:gd name="T49" fmla="*/ 3176 h 5933"/>
                <a:gd name="T50" fmla="*/ 1601 w 6143"/>
                <a:gd name="T51" fmla="*/ 2047 h 5933"/>
                <a:gd name="T52" fmla="*/ 1312 w 6143"/>
                <a:gd name="T53" fmla="*/ 1837 h 5933"/>
                <a:gd name="T54" fmla="*/ 1470 w 6143"/>
                <a:gd name="T55" fmla="*/ 1627 h 5933"/>
                <a:gd name="T56" fmla="*/ 1706 w 6143"/>
                <a:gd name="T57" fmla="*/ 1890 h 5933"/>
                <a:gd name="T58" fmla="*/ 2808 w 6143"/>
                <a:gd name="T59" fmla="*/ 1470 h 5933"/>
                <a:gd name="T60" fmla="*/ 2940 w 6143"/>
                <a:gd name="T61" fmla="*/ 998 h 5933"/>
                <a:gd name="T62" fmla="*/ 3123 w 6143"/>
                <a:gd name="T63" fmla="*/ 840 h 5933"/>
                <a:gd name="T64" fmla="*/ 3176 w 6143"/>
                <a:gd name="T65" fmla="*/ 1260 h 5933"/>
                <a:gd name="T66" fmla="*/ 4173 w 6143"/>
                <a:gd name="T67" fmla="*/ 1864 h 5933"/>
                <a:gd name="T68" fmla="*/ 4620 w 6143"/>
                <a:gd name="T69" fmla="*/ 1680 h 5933"/>
                <a:gd name="T70" fmla="*/ 4882 w 6143"/>
                <a:gd name="T71" fmla="*/ 1732 h 5933"/>
                <a:gd name="T72" fmla="*/ 4541 w 6143"/>
                <a:gd name="T73" fmla="*/ 2021 h 5933"/>
                <a:gd name="T74" fmla="*/ 4698 w 6143"/>
                <a:gd name="T75" fmla="*/ 3228 h 5933"/>
                <a:gd name="T76" fmla="*/ 5066 w 6143"/>
                <a:gd name="T77" fmla="*/ 3438 h 5933"/>
                <a:gd name="T78" fmla="*/ 5302 w 6143"/>
                <a:gd name="T79" fmla="*/ 3596 h 5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143" h="5933">
                  <a:moveTo>
                    <a:pt x="6116" y="3569"/>
                  </a:moveTo>
                  <a:lnTo>
                    <a:pt x="6116" y="3569"/>
                  </a:lnTo>
                  <a:cubicBezTo>
                    <a:pt x="5932" y="2861"/>
                    <a:pt x="5775" y="2126"/>
                    <a:pt x="5617" y="1391"/>
                  </a:cubicBezTo>
                  <a:cubicBezTo>
                    <a:pt x="5565" y="1234"/>
                    <a:pt x="5460" y="1103"/>
                    <a:pt x="5302" y="1024"/>
                  </a:cubicBezTo>
                  <a:cubicBezTo>
                    <a:pt x="4646" y="709"/>
                    <a:pt x="3990" y="394"/>
                    <a:pt x="3307" y="79"/>
                  </a:cubicBezTo>
                  <a:cubicBezTo>
                    <a:pt x="3150" y="0"/>
                    <a:pt x="2992" y="0"/>
                    <a:pt x="2835" y="79"/>
                  </a:cubicBezTo>
                  <a:cubicBezTo>
                    <a:pt x="2178" y="394"/>
                    <a:pt x="1522" y="709"/>
                    <a:pt x="866" y="1024"/>
                  </a:cubicBezTo>
                  <a:cubicBezTo>
                    <a:pt x="682" y="1103"/>
                    <a:pt x="577" y="1234"/>
                    <a:pt x="525" y="1418"/>
                  </a:cubicBezTo>
                  <a:cubicBezTo>
                    <a:pt x="367" y="2126"/>
                    <a:pt x="210" y="2861"/>
                    <a:pt x="52" y="3569"/>
                  </a:cubicBezTo>
                  <a:cubicBezTo>
                    <a:pt x="0" y="3727"/>
                    <a:pt x="26" y="3858"/>
                    <a:pt x="131" y="3989"/>
                  </a:cubicBezTo>
                  <a:cubicBezTo>
                    <a:pt x="603" y="4567"/>
                    <a:pt x="1076" y="5171"/>
                    <a:pt x="1548" y="5748"/>
                  </a:cubicBezTo>
                  <a:cubicBezTo>
                    <a:pt x="1653" y="5879"/>
                    <a:pt x="1785" y="5932"/>
                    <a:pt x="1942" y="5932"/>
                  </a:cubicBezTo>
                  <a:cubicBezTo>
                    <a:pt x="2336" y="5932"/>
                    <a:pt x="2703" y="5932"/>
                    <a:pt x="3071" y="5932"/>
                  </a:cubicBezTo>
                  <a:cubicBezTo>
                    <a:pt x="3465" y="5932"/>
                    <a:pt x="3832" y="5932"/>
                    <a:pt x="4226" y="5932"/>
                  </a:cubicBezTo>
                  <a:cubicBezTo>
                    <a:pt x="4383" y="5932"/>
                    <a:pt x="4488" y="5879"/>
                    <a:pt x="4593" y="5748"/>
                  </a:cubicBezTo>
                  <a:cubicBezTo>
                    <a:pt x="4646" y="5696"/>
                    <a:pt x="4698" y="5617"/>
                    <a:pt x="4751" y="5538"/>
                  </a:cubicBezTo>
                  <a:cubicBezTo>
                    <a:pt x="5171" y="5013"/>
                    <a:pt x="5591" y="4514"/>
                    <a:pt x="6011" y="3989"/>
                  </a:cubicBezTo>
                  <a:cubicBezTo>
                    <a:pt x="6116" y="3858"/>
                    <a:pt x="6142" y="3727"/>
                    <a:pt x="6116" y="3569"/>
                  </a:cubicBezTo>
                  <a:close/>
                  <a:moveTo>
                    <a:pt x="5302" y="3596"/>
                  </a:moveTo>
                  <a:lnTo>
                    <a:pt x="5302" y="3596"/>
                  </a:lnTo>
                  <a:cubicBezTo>
                    <a:pt x="5276" y="3674"/>
                    <a:pt x="5223" y="3701"/>
                    <a:pt x="5145" y="3674"/>
                  </a:cubicBezTo>
                  <a:cubicBezTo>
                    <a:pt x="5066" y="3674"/>
                    <a:pt x="5013" y="3648"/>
                    <a:pt x="4961" y="3622"/>
                  </a:cubicBezTo>
                  <a:cubicBezTo>
                    <a:pt x="4908" y="3596"/>
                    <a:pt x="4856" y="3569"/>
                    <a:pt x="4803" y="3569"/>
                  </a:cubicBezTo>
                  <a:cubicBezTo>
                    <a:pt x="4725" y="3569"/>
                    <a:pt x="4646" y="3569"/>
                    <a:pt x="4620" y="3674"/>
                  </a:cubicBezTo>
                  <a:cubicBezTo>
                    <a:pt x="4488" y="3989"/>
                    <a:pt x="4278" y="4252"/>
                    <a:pt x="4016" y="4436"/>
                  </a:cubicBezTo>
                  <a:cubicBezTo>
                    <a:pt x="3911" y="4488"/>
                    <a:pt x="3911" y="4567"/>
                    <a:pt x="3937" y="4646"/>
                  </a:cubicBezTo>
                  <a:cubicBezTo>
                    <a:pt x="3963" y="4724"/>
                    <a:pt x="4016" y="4803"/>
                    <a:pt x="4068" y="4882"/>
                  </a:cubicBezTo>
                  <a:cubicBezTo>
                    <a:pt x="4095" y="4908"/>
                    <a:pt x="4121" y="4934"/>
                    <a:pt x="4121" y="4961"/>
                  </a:cubicBezTo>
                  <a:cubicBezTo>
                    <a:pt x="4147" y="5039"/>
                    <a:pt x="4147" y="5092"/>
                    <a:pt x="4068" y="5144"/>
                  </a:cubicBezTo>
                  <a:cubicBezTo>
                    <a:pt x="4016" y="5171"/>
                    <a:pt x="3963" y="5144"/>
                    <a:pt x="3911" y="5092"/>
                  </a:cubicBezTo>
                  <a:cubicBezTo>
                    <a:pt x="3885" y="5039"/>
                    <a:pt x="3858" y="4987"/>
                    <a:pt x="3858" y="4934"/>
                  </a:cubicBezTo>
                  <a:cubicBezTo>
                    <a:pt x="3832" y="4882"/>
                    <a:pt x="3806" y="4803"/>
                    <a:pt x="3753" y="4751"/>
                  </a:cubicBezTo>
                  <a:cubicBezTo>
                    <a:pt x="3727" y="4672"/>
                    <a:pt x="3675" y="4619"/>
                    <a:pt x="3570" y="4646"/>
                  </a:cubicBezTo>
                  <a:cubicBezTo>
                    <a:pt x="3255" y="4751"/>
                    <a:pt x="2940" y="4751"/>
                    <a:pt x="2625" y="4672"/>
                  </a:cubicBezTo>
                  <a:cubicBezTo>
                    <a:pt x="2493" y="4619"/>
                    <a:pt x="2441" y="4646"/>
                    <a:pt x="2388" y="4751"/>
                  </a:cubicBezTo>
                  <a:cubicBezTo>
                    <a:pt x="2362" y="4829"/>
                    <a:pt x="2336" y="4908"/>
                    <a:pt x="2310" y="4987"/>
                  </a:cubicBezTo>
                  <a:cubicBezTo>
                    <a:pt x="2283" y="5013"/>
                    <a:pt x="2283" y="5039"/>
                    <a:pt x="2257" y="5066"/>
                  </a:cubicBezTo>
                  <a:cubicBezTo>
                    <a:pt x="2205" y="5118"/>
                    <a:pt x="2152" y="5171"/>
                    <a:pt x="2073" y="5118"/>
                  </a:cubicBezTo>
                  <a:cubicBezTo>
                    <a:pt x="1995" y="5092"/>
                    <a:pt x="1995" y="5013"/>
                    <a:pt x="2047" y="4934"/>
                  </a:cubicBezTo>
                  <a:cubicBezTo>
                    <a:pt x="2073" y="4882"/>
                    <a:pt x="2126" y="4803"/>
                    <a:pt x="2152" y="4751"/>
                  </a:cubicBezTo>
                  <a:cubicBezTo>
                    <a:pt x="2205" y="4672"/>
                    <a:pt x="2231" y="4593"/>
                    <a:pt x="2231" y="4514"/>
                  </a:cubicBezTo>
                  <a:cubicBezTo>
                    <a:pt x="2231" y="4488"/>
                    <a:pt x="2205" y="4462"/>
                    <a:pt x="2178" y="4462"/>
                  </a:cubicBezTo>
                  <a:cubicBezTo>
                    <a:pt x="1890" y="4252"/>
                    <a:pt x="1653" y="3989"/>
                    <a:pt x="1548" y="3648"/>
                  </a:cubicBezTo>
                  <a:cubicBezTo>
                    <a:pt x="1496" y="3569"/>
                    <a:pt x="1417" y="3569"/>
                    <a:pt x="1365" y="3569"/>
                  </a:cubicBezTo>
                  <a:cubicBezTo>
                    <a:pt x="1286" y="3569"/>
                    <a:pt x="1207" y="3622"/>
                    <a:pt x="1155" y="3648"/>
                  </a:cubicBezTo>
                  <a:cubicBezTo>
                    <a:pt x="1102" y="3648"/>
                    <a:pt x="1076" y="3674"/>
                    <a:pt x="1023" y="3674"/>
                  </a:cubicBezTo>
                  <a:cubicBezTo>
                    <a:pt x="945" y="3701"/>
                    <a:pt x="866" y="3674"/>
                    <a:pt x="840" y="3596"/>
                  </a:cubicBezTo>
                  <a:cubicBezTo>
                    <a:pt x="840" y="3517"/>
                    <a:pt x="892" y="3438"/>
                    <a:pt x="971" y="3438"/>
                  </a:cubicBezTo>
                  <a:cubicBezTo>
                    <a:pt x="1076" y="3412"/>
                    <a:pt x="1155" y="3412"/>
                    <a:pt x="1260" y="3386"/>
                  </a:cubicBezTo>
                  <a:cubicBezTo>
                    <a:pt x="1417" y="3360"/>
                    <a:pt x="1443" y="3333"/>
                    <a:pt x="1443" y="3176"/>
                  </a:cubicBezTo>
                  <a:cubicBezTo>
                    <a:pt x="1417" y="2835"/>
                    <a:pt x="1470" y="2546"/>
                    <a:pt x="1653" y="2257"/>
                  </a:cubicBezTo>
                  <a:cubicBezTo>
                    <a:pt x="1706" y="2152"/>
                    <a:pt x="1680" y="2100"/>
                    <a:pt x="1601" y="2047"/>
                  </a:cubicBezTo>
                  <a:cubicBezTo>
                    <a:pt x="1548" y="1995"/>
                    <a:pt x="1470" y="1942"/>
                    <a:pt x="1417" y="1916"/>
                  </a:cubicBezTo>
                  <a:cubicBezTo>
                    <a:pt x="1365" y="1890"/>
                    <a:pt x="1338" y="1864"/>
                    <a:pt x="1312" y="1837"/>
                  </a:cubicBezTo>
                  <a:cubicBezTo>
                    <a:pt x="1260" y="1785"/>
                    <a:pt x="1233" y="1706"/>
                    <a:pt x="1286" y="1654"/>
                  </a:cubicBezTo>
                  <a:cubicBezTo>
                    <a:pt x="1338" y="1601"/>
                    <a:pt x="1391" y="1601"/>
                    <a:pt x="1470" y="1627"/>
                  </a:cubicBezTo>
                  <a:cubicBezTo>
                    <a:pt x="1496" y="1654"/>
                    <a:pt x="1522" y="1706"/>
                    <a:pt x="1548" y="1732"/>
                  </a:cubicBezTo>
                  <a:cubicBezTo>
                    <a:pt x="1601" y="1785"/>
                    <a:pt x="1653" y="1837"/>
                    <a:pt x="1706" y="1890"/>
                  </a:cubicBezTo>
                  <a:cubicBezTo>
                    <a:pt x="1811" y="1942"/>
                    <a:pt x="1863" y="1942"/>
                    <a:pt x="1942" y="1864"/>
                  </a:cubicBezTo>
                  <a:cubicBezTo>
                    <a:pt x="2205" y="1654"/>
                    <a:pt x="2467" y="1496"/>
                    <a:pt x="2808" y="1470"/>
                  </a:cubicBezTo>
                  <a:cubicBezTo>
                    <a:pt x="2913" y="1444"/>
                    <a:pt x="2966" y="1365"/>
                    <a:pt x="2966" y="1234"/>
                  </a:cubicBezTo>
                  <a:cubicBezTo>
                    <a:pt x="2966" y="1155"/>
                    <a:pt x="2940" y="1076"/>
                    <a:pt x="2940" y="998"/>
                  </a:cubicBezTo>
                  <a:cubicBezTo>
                    <a:pt x="2940" y="919"/>
                    <a:pt x="2940" y="866"/>
                    <a:pt x="2992" y="840"/>
                  </a:cubicBezTo>
                  <a:cubicBezTo>
                    <a:pt x="3045" y="814"/>
                    <a:pt x="3097" y="788"/>
                    <a:pt x="3123" y="840"/>
                  </a:cubicBezTo>
                  <a:cubicBezTo>
                    <a:pt x="3202" y="866"/>
                    <a:pt x="3202" y="919"/>
                    <a:pt x="3202" y="998"/>
                  </a:cubicBezTo>
                  <a:cubicBezTo>
                    <a:pt x="3176" y="1076"/>
                    <a:pt x="3176" y="1181"/>
                    <a:pt x="3176" y="1260"/>
                  </a:cubicBezTo>
                  <a:cubicBezTo>
                    <a:pt x="3150" y="1391"/>
                    <a:pt x="3202" y="1444"/>
                    <a:pt x="3333" y="1470"/>
                  </a:cubicBezTo>
                  <a:cubicBezTo>
                    <a:pt x="3648" y="1523"/>
                    <a:pt x="3937" y="1654"/>
                    <a:pt x="4173" y="1864"/>
                  </a:cubicBezTo>
                  <a:cubicBezTo>
                    <a:pt x="4252" y="1969"/>
                    <a:pt x="4305" y="1969"/>
                    <a:pt x="4410" y="1890"/>
                  </a:cubicBezTo>
                  <a:cubicBezTo>
                    <a:pt x="4488" y="1837"/>
                    <a:pt x="4541" y="1759"/>
                    <a:pt x="4620" y="1680"/>
                  </a:cubicBezTo>
                  <a:cubicBezTo>
                    <a:pt x="4672" y="1654"/>
                    <a:pt x="4725" y="1601"/>
                    <a:pt x="4803" y="1627"/>
                  </a:cubicBezTo>
                  <a:cubicBezTo>
                    <a:pt x="4830" y="1654"/>
                    <a:pt x="4856" y="1680"/>
                    <a:pt x="4882" y="1732"/>
                  </a:cubicBezTo>
                  <a:cubicBezTo>
                    <a:pt x="4882" y="1811"/>
                    <a:pt x="4830" y="1864"/>
                    <a:pt x="4777" y="1890"/>
                  </a:cubicBezTo>
                  <a:cubicBezTo>
                    <a:pt x="4698" y="1942"/>
                    <a:pt x="4620" y="1969"/>
                    <a:pt x="4541" y="2021"/>
                  </a:cubicBezTo>
                  <a:cubicBezTo>
                    <a:pt x="4436" y="2100"/>
                    <a:pt x="4436" y="2179"/>
                    <a:pt x="4488" y="2284"/>
                  </a:cubicBezTo>
                  <a:cubicBezTo>
                    <a:pt x="4646" y="2572"/>
                    <a:pt x="4725" y="2887"/>
                    <a:pt x="4698" y="3228"/>
                  </a:cubicBezTo>
                  <a:cubicBezTo>
                    <a:pt x="4698" y="3333"/>
                    <a:pt x="4751" y="3386"/>
                    <a:pt x="4830" y="3386"/>
                  </a:cubicBezTo>
                  <a:cubicBezTo>
                    <a:pt x="4908" y="3412"/>
                    <a:pt x="4987" y="3412"/>
                    <a:pt x="5066" y="3438"/>
                  </a:cubicBezTo>
                  <a:cubicBezTo>
                    <a:pt x="5118" y="3438"/>
                    <a:pt x="5171" y="3438"/>
                    <a:pt x="5223" y="3465"/>
                  </a:cubicBezTo>
                  <a:cubicBezTo>
                    <a:pt x="5276" y="3491"/>
                    <a:pt x="5328" y="3543"/>
                    <a:pt x="5302" y="3596"/>
                  </a:cubicBezTo>
                  <a:close/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  <p:sp>
          <p:nvSpPr>
            <p:cNvPr id="97" name="Freeform 19">
              <a:extLst>
                <a:ext uri="{FF2B5EF4-FFF2-40B4-BE49-F238E27FC236}">
                  <a16:creationId xmlns:a16="http://schemas.microsoft.com/office/drawing/2014/main" id="{468D31F8-50AC-45C8-ADC7-54C55D231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1446" y="1739380"/>
              <a:ext cx="82946" cy="84986"/>
            </a:xfrm>
            <a:custGeom>
              <a:avLst/>
              <a:gdLst>
                <a:gd name="T0" fmla="*/ 892 w 1077"/>
                <a:gd name="T1" fmla="*/ 131 h 1103"/>
                <a:gd name="T2" fmla="*/ 892 w 1077"/>
                <a:gd name="T3" fmla="*/ 131 h 1103"/>
                <a:gd name="T4" fmla="*/ 630 w 1077"/>
                <a:gd name="T5" fmla="*/ 79 h 1103"/>
                <a:gd name="T6" fmla="*/ 315 w 1077"/>
                <a:gd name="T7" fmla="*/ 26 h 1103"/>
                <a:gd name="T8" fmla="*/ 52 w 1077"/>
                <a:gd name="T9" fmla="*/ 131 h 1103"/>
                <a:gd name="T10" fmla="*/ 52 w 1077"/>
                <a:gd name="T11" fmla="*/ 367 h 1103"/>
                <a:gd name="T12" fmla="*/ 236 w 1077"/>
                <a:gd name="T13" fmla="*/ 787 h 1103"/>
                <a:gd name="T14" fmla="*/ 367 w 1077"/>
                <a:gd name="T15" fmla="*/ 1102 h 1103"/>
                <a:gd name="T16" fmla="*/ 472 w 1077"/>
                <a:gd name="T17" fmla="*/ 1023 h 1103"/>
                <a:gd name="T18" fmla="*/ 1024 w 1077"/>
                <a:gd name="T19" fmla="*/ 367 h 1103"/>
                <a:gd name="T20" fmla="*/ 1024 w 1077"/>
                <a:gd name="T21" fmla="*/ 367 h 1103"/>
                <a:gd name="T22" fmla="*/ 1024 w 1077"/>
                <a:gd name="T23" fmla="*/ 210 h 1103"/>
                <a:gd name="T24" fmla="*/ 892 w 1077"/>
                <a:gd name="T25" fmla="*/ 131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7" h="1103">
                  <a:moveTo>
                    <a:pt x="892" y="131"/>
                  </a:moveTo>
                  <a:lnTo>
                    <a:pt x="892" y="131"/>
                  </a:lnTo>
                  <a:cubicBezTo>
                    <a:pt x="814" y="105"/>
                    <a:pt x="735" y="105"/>
                    <a:pt x="630" y="79"/>
                  </a:cubicBezTo>
                  <a:cubicBezTo>
                    <a:pt x="525" y="52"/>
                    <a:pt x="420" y="52"/>
                    <a:pt x="315" y="26"/>
                  </a:cubicBezTo>
                  <a:cubicBezTo>
                    <a:pt x="210" y="0"/>
                    <a:pt x="105" y="52"/>
                    <a:pt x="52" y="131"/>
                  </a:cubicBezTo>
                  <a:cubicBezTo>
                    <a:pt x="26" y="184"/>
                    <a:pt x="0" y="288"/>
                    <a:pt x="52" y="367"/>
                  </a:cubicBezTo>
                  <a:cubicBezTo>
                    <a:pt x="105" y="498"/>
                    <a:pt x="157" y="656"/>
                    <a:pt x="236" y="787"/>
                  </a:cubicBezTo>
                  <a:cubicBezTo>
                    <a:pt x="367" y="1102"/>
                    <a:pt x="367" y="1102"/>
                    <a:pt x="367" y="1102"/>
                  </a:cubicBezTo>
                  <a:cubicBezTo>
                    <a:pt x="472" y="1023"/>
                    <a:pt x="472" y="1023"/>
                    <a:pt x="472" y="1023"/>
                  </a:cubicBezTo>
                  <a:cubicBezTo>
                    <a:pt x="735" y="840"/>
                    <a:pt x="919" y="630"/>
                    <a:pt x="1024" y="367"/>
                  </a:cubicBezTo>
                  <a:lnTo>
                    <a:pt x="1024" y="367"/>
                  </a:lnTo>
                  <a:cubicBezTo>
                    <a:pt x="1050" y="341"/>
                    <a:pt x="1076" y="288"/>
                    <a:pt x="1024" y="210"/>
                  </a:cubicBezTo>
                  <a:cubicBezTo>
                    <a:pt x="1024" y="157"/>
                    <a:pt x="971" y="131"/>
                    <a:pt x="892" y="131"/>
                  </a:cubicBezTo>
                </a:path>
              </a:pathLst>
            </a:custGeom>
            <a:solidFill>
              <a:srgbClr val="3998D5"/>
            </a:solidFill>
            <a:ln w="9525" cap="flat">
              <a:solidFill>
                <a:srgbClr val="FFFFFF"/>
              </a:solidFill>
              <a:bevel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8595B"/>
                </a:solidFill>
                <a:effectLst/>
                <a:uLnTx/>
                <a:uFillTx/>
                <a:latin typeface="Calibri"/>
                <a:ea typeface=""/>
                <a:cs typeface="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800444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Dank je </a:t>
            </a:r>
            <a:r>
              <a:rPr lang="en-US" dirty="0" err="1"/>
              <a:t>wel</a:t>
            </a:r>
            <a:br>
              <a:rPr lang="en-US" dirty="0"/>
            </a:br>
            <a:br>
              <a:rPr lang="en-US" dirty="0"/>
            </a:br>
            <a:endParaRPr lang="nl-NL" dirty="0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lucas.jellema@amis.nl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 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www.amis.nl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7"/>
              </a:rPr>
              <a:t>info@amis.nl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24" y="4463272"/>
            <a:ext cx="441998" cy="3886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7651" y="4483759"/>
            <a:ext cx="227305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1"/>
            <a:r>
              <a:rPr lang="nl-NL" sz="1100" dirty="0">
                <a:hlinkClick r:id="rId12"/>
              </a:rPr>
              <a:t>https://github.com/lucasjellema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25885030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Oracle Cloud &amp; Container Native </a:t>
            </a:r>
            <a:br>
              <a:rPr lang="en-US" sz="2000" dirty="0"/>
            </a:br>
            <a:r>
              <a:rPr lang="en-US" sz="2000" dirty="0"/>
              <a:t>Microservices Architecture</a:t>
            </a:r>
            <a:endParaRPr lang="nl-NL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5" y="4337197"/>
            <a:ext cx="716718" cy="505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540" y="1910060"/>
            <a:ext cx="7358100" cy="22430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6806" y="4188518"/>
            <a:ext cx="718627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36676" y="4215833"/>
            <a:ext cx="5097024" cy="373326"/>
            <a:chOff x="-145520" y="5403270"/>
            <a:chExt cx="6297294" cy="450873"/>
          </a:xfrm>
        </p:grpSpPr>
        <p:sp>
          <p:nvSpPr>
            <p:cNvPr id="12" name="Rectangle 11"/>
            <p:cNvSpPr/>
            <p:nvPr/>
          </p:nvSpPr>
          <p:spPr>
            <a:xfrm>
              <a:off x="1945470" y="5403270"/>
              <a:ext cx="2521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Managed  </a:t>
              </a:r>
              <a:r>
                <a:rPr lang="en-US" sz="2000" err="1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Kubernetes</a:t>
              </a:r>
              <a:endParaRPr lang="en-US" sz="200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5520" y="5410200"/>
              <a:ext cx="433917" cy="4339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857" y="5420226"/>
              <a:ext cx="433917" cy="433917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6070195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Open Service Broker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022" y="1451182"/>
            <a:ext cx="351212" cy="3592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083" y="1503449"/>
            <a:ext cx="566651" cy="2380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029" y="1490251"/>
            <a:ext cx="481846" cy="2757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661252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Event Management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52309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5F5F5F"/>
                </a:solidFill>
              </a:rPr>
              <a:t>                API Registry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755" y="832006"/>
            <a:ext cx="7337886" cy="5890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818120" y="953671"/>
            <a:ext cx="45720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rPr>
              <a:t>Foo2</a:t>
            </a:r>
          </a:p>
        </p:txBody>
      </p:sp>
      <p:sp>
        <p:nvSpPr>
          <p:cNvPr id="24" name="Rectangle 23"/>
          <p:cNvSpPr/>
          <p:nvPr/>
        </p:nvSpPr>
        <p:spPr bwMode="gray">
          <a:xfrm rot="5400000">
            <a:off x="-325052" y="1590456"/>
            <a:ext cx="2244247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5390" y="2287694"/>
            <a:ext cx="757130" cy="2312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58595B"/>
                </a:solidFill>
              </a:rPr>
              <a:t>Diagnostics/Monitoring</a:t>
            </a:r>
            <a:endParaRPr lang="en-US" dirty="0">
              <a:solidFill>
                <a:srgbClr val="58595B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15" y="1591615"/>
            <a:ext cx="571309" cy="3949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16" y="2359961"/>
            <a:ext cx="442018" cy="4407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61" y="935538"/>
            <a:ext cx="497372" cy="39001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48749" y="3562521"/>
            <a:ext cx="1496640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35" y="3776969"/>
            <a:ext cx="577692" cy="1833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50" y="3324216"/>
            <a:ext cx="325972" cy="180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7797" y="3223341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Developer</a:t>
            </a:r>
            <a:br>
              <a:rPr lang="en-US" sz="900" b="1" dirty="0">
                <a:solidFill>
                  <a:srgbClr val="C8D9DE">
                    <a:lumMod val="10000"/>
                  </a:srgbClr>
                </a:solidFill>
              </a:rPr>
            </a:br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Cloud</a:t>
            </a:r>
            <a:endParaRPr lang="en-US" sz="900" dirty="0">
              <a:solidFill>
                <a:srgbClr val="C8D9DE">
                  <a:lumMod val="10000"/>
                </a:srgb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74" y="3592731"/>
            <a:ext cx="711654" cy="1653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31446" y="2848076"/>
            <a:ext cx="740115" cy="216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rgbClr val="58595B"/>
                </a:solidFill>
              </a:rPr>
              <a:t>Prometheus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804" y="3980862"/>
            <a:ext cx="536536" cy="2322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816" y="4222104"/>
            <a:ext cx="259258" cy="26521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654871" y="3592673"/>
            <a:ext cx="3670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ISTIO</a:t>
            </a:r>
            <a:endParaRPr lang="nl-NL" sz="1100" b="1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8436690" y="1904949"/>
            <a:ext cx="355318" cy="2293845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190126" y="773164"/>
            <a:ext cx="201972" cy="2446007"/>
          </a:xfrm>
          <a:prstGeom prst="lef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92604" y="567952"/>
            <a:ext cx="1000617" cy="715975"/>
            <a:chOff x="6121497" y="551887"/>
            <a:chExt cx="1531380" cy="1226819"/>
          </a:xfrm>
        </p:grpSpPr>
        <p:sp>
          <p:nvSpPr>
            <p:cNvPr id="41" name="Cube 40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42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46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" name="Rounded Rectangle 42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4" name="Picture 2" descr="Related image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6718453" y="889781"/>
              <a:ext cx="407739" cy="448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/>
                <a:t>µ</a:t>
              </a:r>
            </a:p>
          </p:txBody>
        </p:sp>
      </p:grpSp>
      <p:sp>
        <p:nvSpPr>
          <p:cNvPr id="60" name="Cube 59"/>
          <p:cNvSpPr/>
          <p:nvPr/>
        </p:nvSpPr>
        <p:spPr>
          <a:xfrm>
            <a:off x="2744108" y="4671097"/>
            <a:ext cx="470759" cy="236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Cache</a:t>
            </a:r>
            <a:endParaRPr lang="nl-NL" sz="400" dirty="0"/>
          </a:p>
        </p:txBody>
      </p:sp>
      <p:sp>
        <p:nvSpPr>
          <p:cNvPr id="61" name="Can 60"/>
          <p:cNvSpPr/>
          <p:nvPr/>
        </p:nvSpPr>
        <p:spPr>
          <a:xfrm>
            <a:off x="3435328" y="4640727"/>
            <a:ext cx="643273" cy="398746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RDBMS</a:t>
            </a:r>
            <a:endParaRPr lang="nl-NL" sz="400" dirty="0"/>
          </a:p>
        </p:txBody>
      </p:sp>
      <p:sp>
        <p:nvSpPr>
          <p:cNvPr id="62" name="Cube 61"/>
          <p:cNvSpPr/>
          <p:nvPr/>
        </p:nvSpPr>
        <p:spPr>
          <a:xfrm>
            <a:off x="4247216" y="4671097"/>
            <a:ext cx="600482" cy="23667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LDAP/</a:t>
            </a:r>
            <a:r>
              <a:rPr lang="en-US" sz="400" dirty="0" err="1"/>
              <a:t>IdM</a:t>
            </a:r>
            <a:endParaRPr lang="nl-NL" sz="400" dirty="0"/>
          </a:p>
        </p:txBody>
      </p:sp>
      <p:sp>
        <p:nvSpPr>
          <p:cNvPr id="63" name="Can 62"/>
          <p:cNvSpPr/>
          <p:nvPr/>
        </p:nvSpPr>
        <p:spPr>
          <a:xfrm>
            <a:off x="5049658" y="4691753"/>
            <a:ext cx="519047" cy="2495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NoSQL</a:t>
            </a:r>
            <a:endParaRPr lang="nl-NL" sz="400" dirty="0"/>
          </a:p>
        </p:txBody>
      </p:sp>
      <p:sp>
        <p:nvSpPr>
          <p:cNvPr id="64" name="Cloud 63"/>
          <p:cNvSpPr/>
          <p:nvPr/>
        </p:nvSpPr>
        <p:spPr>
          <a:xfrm>
            <a:off x="8479138" y="1413954"/>
            <a:ext cx="745330" cy="433741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Billing Engine</a:t>
            </a:r>
            <a:endParaRPr lang="nl-NL" sz="700" dirty="0"/>
          </a:p>
        </p:txBody>
      </p:sp>
      <p:sp>
        <p:nvSpPr>
          <p:cNvPr id="65" name="Cube 64"/>
          <p:cNvSpPr/>
          <p:nvPr/>
        </p:nvSpPr>
        <p:spPr>
          <a:xfrm>
            <a:off x="1987201" y="4623581"/>
            <a:ext cx="668842" cy="385883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6" name="Cloud 65"/>
          <p:cNvSpPr/>
          <p:nvPr/>
        </p:nvSpPr>
        <p:spPr>
          <a:xfrm>
            <a:off x="8412454" y="1195599"/>
            <a:ext cx="890841" cy="31074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/>
              <a:t>Voice Recognition</a:t>
            </a:r>
            <a:endParaRPr lang="nl-NL" sz="500" dirty="0"/>
          </a:p>
        </p:txBody>
      </p:sp>
      <p:pic>
        <p:nvPicPr>
          <p:cNvPr id="67" name="Picture 4" descr="Image result for project fn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07" y="942290"/>
            <a:ext cx="555998" cy="23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2821359" y="913834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1" name="Picture 6" descr="Image result for cassandra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812" y="4638308"/>
            <a:ext cx="396439" cy="2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8" descr="Image result for hadoop logo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60" y="4656378"/>
            <a:ext cx="1034399" cy="26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Image result for autonomous database oracle"/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3"/>
          <a:stretch/>
        </p:blipFill>
        <p:spPr bwMode="auto">
          <a:xfrm>
            <a:off x="6803615" y="4634145"/>
            <a:ext cx="657096" cy="3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91" y="1607446"/>
            <a:ext cx="549180" cy="2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Image result for isti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92" y="3051871"/>
            <a:ext cx="496476" cy="4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3"/>
          <a:srcRect l="46827" r="39503" b="56391"/>
          <a:stretch/>
        </p:blipFill>
        <p:spPr>
          <a:xfrm>
            <a:off x="1097080" y="4081196"/>
            <a:ext cx="688655" cy="86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82897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21486</TotalTime>
  <Words>4022</Words>
  <Application>Microsoft Office PowerPoint</Application>
  <PresentationFormat>On-screen Show (16:9)</PresentationFormat>
  <Paragraphs>1082</Paragraphs>
  <Slides>92</Slides>
  <Notes>26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92</vt:i4>
      </vt:variant>
    </vt:vector>
  </HeadingPairs>
  <TitlesOfParts>
    <vt:vector size="100" baseType="lpstr">
      <vt:lpstr>Arial</vt:lpstr>
      <vt:lpstr>Arial Narrow</vt:lpstr>
      <vt:lpstr>Arial Unicode MS</vt:lpstr>
      <vt:lpstr>Calibri</vt:lpstr>
      <vt:lpstr>MV Boli</vt:lpstr>
      <vt:lpstr>Trebuchet MS Bold</vt:lpstr>
      <vt:lpstr>Office-thema</vt:lpstr>
      <vt:lpstr>AMIS_WIDESCREEN</vt:lpstr>
      <vt:lpstr>Implementing Microservices on Oracle Cloud: Open, Manageable, Polyglot, and Scalable</vt:lpstr>
      <vt:lpstr>Lucas Jellema Architect / Developer  1994 started in IT at Oracle  2002 joined AMIS Currently CTO &amp; Solution Architect </vt:lpstr>
      <vt:lpstr>Overview</vt:lpstr>
      <vt:lpstr>How do we implement microservices?</vt:lpstr>
      <vt:lpstr>Why? What? How?</vt:lpstr>
      <vt:lpstr> What is IT all about?</vt:lpstr>
      <vt:lpstr>What is IT all about?</vt:lpstr>
      <vt:lpstr>Objectives</vt:lpstr>
      <vt:lpstr>What is IT all about?</vt:lpstr>
      <vt:lpstr>Production Runtime is the Result of Preparation Runtime</vt:lpstr>
      <vt:lpstr>What?</vt:lpstr>
      <vt:lpstr>One team has Agile responsibility through full lifecyle</vt:lpstr>
      <vt:lpstr>One team has Agile responsibility through full lifecyle</vt:lpstr>
      <vt:lpstr>One team has Agile responsibility through full lifecyle</vt:lpstr>
      <vt:lpstr>DevOps team owns and runs one (or more) products</vt:lpstr>
      <vt:lpstr>Multiple products from multiple teams run on a shared generic infrastructure</vt:lpstr>
      <vt:lpstr>(Application plus platform)under DevOps  ==</vt:lpstr>
      <vt:lpstr>What?</vt:lpstr>
      <vt:lpstr>Microservices Architecture</vt:lpstr>
      <vt:lpstr>PowerPoint Presentation</vt:lpstr>
      <vt:lpstr>PowerPoint Presentation</vt:lpstr>
      <vt:lpstr>PowerPoint Presentation</vt:lpstr>
      <vt:lpstr>Webshop</vt:lpstr>
      <vt:lpstr>Microservices based Webshop</vt:lpstr>
      <vt:lpstr>PowerPoint Presentation</vt:lpstr>
      <vt:lpstr>How?</vt:lpstr>
      <vt:lpstr>How microservices</vt:lpstr>
      <vt:lpstr>The Microservice</vt:lpstr>
      <vt:lpstr>Extended API of microservice</vt:lpstr>
      <vt:lpstr>How microservices: design &amp; implement</vt:lpstr>
      <vt:lpstr>PowerPoint Presentation</vt:lpstr>
      <vt:lpstr>Microservices State</vt:lpstr>
      <vt:lpstr>Bounded context in microservices</vt:lpstr>
      <vt:lpstr>Demo – Maintaining Derived Data in Bounded Context </vt:lpstr>
      <vt:lpstr>Microservices based Webshop</vt:lpstr>
      <vt:lpstr>…. Event-(First) Driven</vt:lpstr>
      <vt:lpstr>API Gateway </vt:lpstr>
      <vt:lpstr>PowerPoint Presentation</vt:lpstr>
      <vt:lpstr>Microservices Architecture - User Interface</vt:lpstr>
      <vt:lpstr>User Interface in a Microservices architecture</vt:lpstr>
      <vt:lpstr>Web Shop Portal Solution Design –  decoupled IFRAME based microservice front-ends </vt:lpstr>
      <vt:lpstr>Defining Workflow</vt:lpstr>
      <vt:lpstr>Approaches</vt:lpstr>
      <vt:lpstr>Cross Domain Workflows Orchestration is allowed within, choreography across</vt:lpstr>
      <vt:lpstr>How? Run &amp; Operate</vt:lpstr>
      <vt:lpstr>Run &amp; Operate Microservices</vt:lpstr>
      <vt:lpstr>The elephant in the room…</vt:lpstr>
      <vt:lpstr>Containers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PowerPoint Presentation</vt:lpstr>
      <vt:lpstr>Introducing Kubernetes</vt:lpstr>
      <vt:lpstr>Cloud Native &amp; Vendor Neutral</vt:lpstr>
      <vt:lpstr>OKE – Oracle Kubernetes Engine (launched May 2018)</vt:lpstr>
      <vt:lpstr>PowerPoint Presentation</vt:lpstr>
      <vt:lpstr>PowerPoint Presentation</vt:lpstr>
      <vt:lpstr>Automated Container [Build | Stock | Deliver] Pipelines</vt:lpstr>
      <vt:lpstr>Wercker: Build, Test, Push and Deploy Pipelines for Containers</vt:lpstr>
      <vt:lpstr>Oracle Container Registry for Your Images</vt:lpstr>
      <vt:lpstr>PowerPoint Presentation</vt:lpstr>
      <vt:lpstr>The Old Siam Thai Restaurant</vt:lpstr>
      <vt:lpstr>Microservice Runtime Platform - plus</vt:lpstr>
      <vt:lpstr>PowerPoint Presentation</vt:lpstr>
      <vt:lpstr>Istio – Service Mesh Operations</vt:lpstr>
      <vt:lpstr>PowerPoint Presentation</vt:lpstr>
      <vt:lpstr>Envoy Sidecar</vt:lpstr>
      <vt:lpstr>Microservices Platform (Kubernetes &amp; Istio) ++</vt:lpstr>
      <vt:lpstr>Oracle Cloud &amp; Container Native  Microservices Architecture – Fall 2017</vt:lpstr>
      <vt:lpstr>Oracle Cloud &amp; Container Native  Microservices Architecture – as per February 2018</vt:lpstr>
      <vt:lpstr>Oracle Cloud &amp; Container Native  Microservices Architecture – October 2018</vt:lpstr>
      <vt:lpstr>Oracle Cloud &amp; Container Native  Microservices Architecture – October 2018</vt:lpstr>
      <vt:lpstr>Kubernetes Platform Services on OKE</vt:lpstr>
      <vt:lpstr>Oracle Cloud &amp; Container Native  Microservices Architecture – October 2018</vt:lpstr>
      <vt:lpstr>Serverless</vt:lpstr>
      <vt:lpstr>Open Source Serverless  Function Platform</vt:lpstr>
      <vt:lpstr>Project Fn has announced support for</vt:lpstr>
      <vt:lpstr>Managed Serverless FaaS Platform on Oracle Public Cloud</vt:lpstr>
      <vt:lpstr>Managed Serverless FaaS Platform on Oracle Public Cloud</vt:lpstr>
      <vt:lpstr>Key Features</vt:lpstr>
      <vt:lpstr>Oracle Functions leveraging strengths of OCI</vt:lpstr>
      <vt:lpstr>Microservices Platform (Kubernetes, Serverless &amp; Istio) ++</vt:lpstr>
      <vt:lpstr>Thank you  Dank je wel  </vt:lpstr>
      <vt:lpstr>Oracle Cloud &amp; Container Native  Microservices Architecture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477</cp:revision>
  <dcterms:created xsi:type="dcterms:W3CDTF">2017-09-25T11:59:01Z</dcterms:created>
  <dcterms:modified xsi:type="dcterms:W3CDTF">2018-10-23T04:22:45Z</dcterms:modified>
</cp:coreProperties>
</file>